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93"/>
  </p:notesMasterIdLst>
  <p:sldIdLst>
    <p:sldId id="256" r:id="rId2"/>
    <p:sldId id="352" r:id="rId3"/>
    <p:sldId id="381" r:id="rId4"/>
    <p:sldId id="257" r:id="rId5"/>
    <p:sldId id="380" r:id="rId6"/>
    <p:sldId id="258" r:id="rId7"/>
    <p:sldId id="259" r:id="rId8"/>
    <p:sldId id="261" r:id="rId9"/>
    <p:sldId id="262" r:id="rId10"/>
    <p:sldId id="263" r:id="rId11"/>
    <p:sldId id="264" r:id="rId12"/>
    <p:sldId id="265" r:id="rId13"/>
    <p:sldId id="266" r:id="rId14"/>
    <p:sldId id="267" r:id="rId15"/>
    <p:sldId id="268" r:id="rId16"/>
    <p:sldId id="270" r:id="rId17"/>
    <p:sldId id="271" r:id="rId18"/>
    <p:sldId id="272" r:id="rId19"/>
    <p:sldId id="340" r:id="rId20"/>
    <p:sldId id="382" r:id="rId21"/>
    <p:sldId id="372" r:id="rId22"/>
    <p:sldId id="273" r:id="rId23"/>
    <p:sldId id="276" r:id="rId24"/>
    <p:sldId id="353" r:id="rId25"/>
    <p:sldId id="277" r:id="rId26"/>
    <p:sldId id="278" r:id="rId27"/>
    <p:sldId id="341" r:id="rId28"/>
    <p:sldId id="383" r:id="rId29"/>
    <p:sldId id="281" r:id="rId30"/>
    <p:sldId id="373" r:id="rId31"/>
    <p:sldId id="366" r:id="rId32"/>
    <p:sldId id="365" r:id="rId33"/>
    <p:sldId id="367" r:id="rId34"/>
    <p:sldId id="368" r:id="rId35"/>
    <p:sldId id="284" r:id="rId36"/>
    <p:sldId id="369" r:id="rId37"/>
    <p:sldId id="384" r:id="rId38"/>
    <p:sldId id="370" r:id="rId39"/>
    <p:sldId id="285" r:id="rId40"/>
    <p:sldId id="371" r:id="rId41"/>
    <p:sldId id="286" r:id="rId42"/>
    <p:sldId id="342" r:id="rId43"/>
    <p:sldId id="385" r:id="rId44"/>
    <p:sldId id="287" r:id="rId45"/>
    <p:sldId id="374" r:id="rId46"/>
    <p:sldId id="288" r:id="rId47"/>
    <p:sldId id="289" r:id="rId48"/>
    <p:sldId id="290" r:id="rId49"/>
    <p:sldId id="291" r:id="rId50"/>
    <p:sldId id="292" r:id="rId51"/>
    <p:sldId id="293" r:id="rId52"/>
    <p:sldId id="294" r:id="rId53"/>
    <p:sldId id="350" r:id="rId54"/>
    <p:sldId id="354" r:id="rId55"/>
    <p:sldId id="343" r:id="rId56"/>
    <p:sldId id="386" r:id="rId57"/>
    <p:sldId id="295" r:id="rId58"/>
    <p:sldId id="375" r:id="rId59"/>
    <p:sldId id="376" r:id="rId60"/>
    <p:sldId id="296" r:id="rId61"/>
    <p:sldId id="297" r:id="rId62"/>
    <p:sldId id="298" r:id="rId63"/>
    <p:sldId id="299" r:id="rId64"/>
    <p:sldId id="300" r:id="rId65"/>
    <p:sldId id="344" r:id="rId66"/>
    <p:sldId id="387" r:id="rId67"/>
    <p:sldId id="356" r:id="rId68"/>
    <p:sldId id="357" r:id="rId69"/>
    <p:sldId id="358" r:id="rId70"/>
    <p:sldId id="359" r:id="rId71"/>
    <p:sldId id="360" r:id="rId72"/>
    <p:sldId id="361" r:id="rId73"/>
    <p:sldId id="362" r:id="rId74"/>
    <p:sldId id="325" r:id="rId75"/>
    <p:sldId id="363" r:id="rId76"/>
    <p:sldId id="346" r:id="rId77"/>
    <p:sldId id="388" r:id="rId78"/>
    <p:sldId id="326" r:id="rId79"/>
    <p:sldId id="377" r:id="rId80"/>
    <p:sldId id="364" r:id="rId81"/>
    <p:sldId id="327" r:id="rId82"/>
    <p:sldId id="328" r:id="rId83"/>
    <p:sldId id="329" r:id="rId84"/>
    <p:sldId id="330" r:id="rId85"/>
    <p:sldId id="338" r:id="rId86"/>
    <p:sldId id="378" r:id="rId87"/>
    <p:sldId id="331" r:id="rId88"/>
    <p:sldId id="332" r:id="rId89"/>
    <p:sldId id="333" r:id="rId90"/>
    <p:sldId id="347" r:id="rId91"/>
    <p:sldId id="379" r:id="rId92"/>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89C7"/>
    <a:srgbClr val="688F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99" autoAdjust="0"/>
    <p:restoredTop sz="86477" autoAdjust="0"/>
  </p:normalViewPr>
  <p:slideViewPr>
    <p:cSldViewPr>
      <p:cViewPr varScale="1">
        <p:scale>
          <a:sx n="63" d="100"/>
          <a:sy n="63" d="100"/>
        </p:scale>
        <p:origin x="86" y="65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92BB9A6-6B05-42D1-9A3A-465F1B8A172F}" type="datetimeFigureOut">
              <a:rPr lang="en-US" smtClean="0"/>
              <a:t>8/17/2021</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7E04173-9AA4-4A26-AC82-CAE7B1DEDB29}" type="slidenum">
              <a:rPr lang="en-US" smtClean="0"/>
              <a:t>‹#›</a:t>
            </a:fld>
            <a:endParaRPr lang="en-US"/>
          </a:p>
        </p:txBody>
      </p:sp>
    </p:spTree>
    <p:extLst>
      <p:ext uri="{BB962C8B-B14F-4D97-AF65-F5344CB8AC3E}">
        <p14:creationId xmlns:p14="http://schemas.microsoft.com/office/powerpoint/2010/main" val="2976627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Videos/Freefall-Projectile%20Motion-Reference%20Frames/Bullet%20Drop2.mp4"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lgn="ctr"/>
            <a:r>
              <a:rPr lang="en-US" sz="4900" b="1"/>
              <a:t>Physics Unit 1</a:t>
            </a:r>
          </a:p>
        </p:txBody>
      </p:sp>
      <p:sp>
        <p:nvSpPr>
          <p:cNvPr id="4" name="Slide Number Placeholder 3"/>
          <p:cNvSpPr>
            <a:spLocks noGrp="1"/>
          </p:cNvSpPr>
          <p:nvPr>
            <p:ph type="sldNum" sz="quarter" idx="10"/>
          </p:nvPr>
        </p:nvSpPr>
        <p:spPr/>
        <p:txBody>
          <a:bodyPr/>
          <a:lstStyle/>
          <a:p>
            <a:fld id="{37E04173-9AA4-4A26-AC82-CAE7B1DEDB29}" type="slidenum">
              <a:rPr lang="en-US" smtClean="0"/>
              <a:t>1</a:t>
            </a:fld>
            <a:endParaRPr lang="en-US"/>
          </a:p>
        </p:txBody>
      </p:sp>
    </p:spTree>
    <p:extLst>
      <p:ext uri="{BB962C8B-B14F-4D97-AF65-F5344CB8AC3E}">
        <p14:creationId xmlns:p14="http://schemas.microsoft.com/office/powerpoint/2010/main" val="2699276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11</a:t>
            </a:fld>
            <a:endParaRPr lang="en-US"/>
          </a:p>
        </p:txBody>
      </p:sp>
    </p:spTree>
    <p:extLst>
      <p:ext uri="{BB962C8B-B14F-4D97-AF65-F5344CB8AC3E}">
        <p14:creationId xmlns:p14="http://schemas.microsoft.com/office/powerpoint/2010/main" val="2490916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12</a:t>
            </a:fld>
            <a:endParaRPr lang="en-US"/>
          </a:p>
        </p:txBody>
      </p:sp>
    </p:spTree>
    <p:extLst>
      <p:ext uri="{BB962C8B-B14F-4D97-AF65-F5344CB8AC3E}">
        <p14:creationId xmlns:p14="http://schemas.microsoft.com/office/powerpoint/2010/main" val="2207084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13</a:t>
            </a:fld>
            <a:endParaRPr lang="en-US"/>
          </a:p>
        </p:txBody>
      </p:sp>
    </p:spTree>
    <p:extLst>
      <p:ext uri="{BB962C8B-B14F-4D97-AF65-F5344CB8AC3E}">
        <p14:creationId xmlns:p14="http://schemas.microsoft.com/office/powerpoint/2010/main" val="1423796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14</a:t>
            </a:fld>
            <a:endParaRPr lang="en-US"/>
          </a:p>
        </p:txBody>
      </p:sp>
    </p:spTree>
    <p:extLst>
      <p:ext uri="{BB962C8B-B14F-4D97-AF65-F5344CB8AC3E}">
        <p14:creationId xmlns:p14="http://schemas.microsoft.com/office/powerpoint/2010/main" val="2022247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15</a:t>
            </a:fld>
            <a:endParaRPr lang="en-US"/>
          </a:p>
        </p:txBody>
      </p:sp>
    </p:spTree>
    <p:extLst>
      <p:ext uri="{BB962C8B-B14F-4D97-AF65-F5344CB8AC3E}">
        <p14:creationId xmlns:p14="http://schemas.microsoft.com/office/powerpoint/2010/main" val="822694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16</a:t>
            </a:fld>
            <a:endParaRPr lang="en-US"/>
          </a:p>
        </p:txBody>
      </p:sp>
    </p:spTree>
    <p:extLst>
      <p:ext uri="{BB962C8B-B14F-4D97-AF65-F5344CB8AC3E}">
        <p14:creationId xmlns:p14="http://schemas.microsoft.com/office/powerpoint/2010/main" val="2189311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17</a:t>
            </a:fld>
            <a:endParaRPr lang="en-US"/>
          </a:p>
        </p:txBody>
      </p:sp>
    </p:spTree>
    <p:extLst>
      <p:ext uri="{BB962C8B-B14F-4D97-AF65-F5344CB8AC3E}">
        <p14:creationId xmlns:p14="http://schemas.microsoft.com/office/powerpoint/2010/main" val="680100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E04173-9AA4-4A26-AC82-CAE7B1DEDB29}" type="slidenum">
              <a:rPr lang="en-US" smtClean="0"/>
              <a:t>18</a:t>
            </a:fld>
            <a:endParaRPr lang="en-US"/>
          </a:p>
        </p:txBody>
      </p:sp>
    </p:spTree>
    <p:extLst>
      <p:ext uri="{BB962C8B-B14F-4D97-AF65-F5344CB8AC3E}">
        <p14:creationId xmlns:p14="http://schemas.microsoft.com/office/powerpoint/2010/main" val="2083563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19</a:t>
            </a:fld>
            <a:endParaRPr lang="en-US"/>
          </a:p>
        </p:txBody>
      </p:sp>
    </p:spTree>
    <p:extLst>
      <p:ext uri="{BB962C8B-B14F-4D97-AF65-F5344CB8AC3E}">
        <p14:creationId xmlns:p14="http://schemas.microsoft.com/office/powerpoint/2010/main" val="2858854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E04173-9AA4-4A26-AC82-CAE7B1DEDB29}" type="slidenum">
              <a:rPr lang="en-US" smtClean="0"/>
              <a:t>21</a:t>
            </a:fld>
            <a:endParaRPr lang="en-US"/>
          </a:p>
        </p:txBody>
      </p:sp>
    </p:spTree>
    <p:extLst>
      <p:ext uri="{BB962C8B-B14F-4D97-AF65-F5344CB8AC3E}">
        <p14:creationId xmlns:p14="http://schemas.microsoft.com/office/powerpoint/2010/main" val="2835402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2</a:t>
            </a:fld>
            <a:endParaRPr lang="en-US"/>
          </a:p>
        </p:txBody>
      </p:sp>
    </p:spTree>
    <p:extLst>
      <p:ext uri="{BB962C8B-B14F-4D97-AF65-F5344CB8AC3E}">
        <p14:creationId xmlns:p14="http://schemas.microsoft.com/office/powerpoint/2010/main" val="2779025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22</a:t>
            </a:fld>
            <a:endParaRPr lang="en-US"/>
          </a:p>
        </p:txBody>
      </p:sp>
    </p:spTree>
    <p:extLst>
      <p:ext uri="{BB962C8B-B14F-4D97-AF65-F5344CB8AC3E}">
        <p14:creationId xmlns:p14="http://schemas.microsoft.com/office/powerpoint/2010/main" val="1690651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23</a:t>
            </a:fld>
            <a:endParaRPr lang="en-US"/>
          </a:p>
        </p:txBody>
      </p:sp>
    </p:spTree>
    <p:extLst>
      <p:ext uri="{BB962C8B-B14F-4D97-AF65-F5344CB8AC3E}">
        <p14:creationId xmlns:p14="http://schemas.microsoft.com/office/powerpoint/2010/main" val="2519831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r>
                        <m:rPr>
                          <m:sty m:val="p"/>
                        </m:rPr>
                        <a:rPr lang="el-GR" i="0" dirty="0" smtClean="0">
                          <a:latin typeface="Cambria Math"/>
                        </a:rPr>
                        <m:t>Δ</m:t>
                      </m:r>
                      <m:r>
                        <a:rPr lang="en-US" i="1" dirty="0" smtClean="0">
                          <a:latin typeface="Cambria Math"/>
                        </a:rPr>
                        <m:t>𝑥</m:t>
                      </m:r>
                      <m:r>
                        <a:rPr lang="en-US" i="1" dirty="0" smtClean="0">
                          <a:latin typeface="Cambria Math"/>
                        </a:rPr>
                        <m:t>=</m:t>
                      </m:r>
                      <m:r>
                        <a:rPr lang="en-US" i="1" dirty="0" smtClean="0">
                          <a:latin typeface="Cambria Math"/>
                        </a:rPr>
                        <m:t>𝑥</m:t>
                      </m:r>
                      <m:r>
                        <a:rPr lang="en-US" i="1" dirty="0" smtClean="0">
                          <a:latin typeface="Cambria Math"/>
                        </a:rPr>
                        <m:t>−</m:t>
                      </m:r>
                      <m:sSub>
                        <m:sSubPr>
                          <m:ctrlPr>
                            <a:rPr lang="en-US" i="1" dirty="0" smtClean="0">
                              <a:latin typeface="Cambria Math" panose="02040503050406030204" pitchFamily="18" charset="0"/>
                            </a:rPr>
                          </m:ctrlPr>
                        </m:sSubPr>
                        <m:e>
                          <m:r>
                            <a:rPr lang="en-US" i="1" dirty="0" smtClean="0">
                              <a:latin typeface="Cambria Math"/>
                            </a:rPr>
                            <m:t>𝑥</m:t>
                          </m:r>
                        </m:e>
                        <m:sub>
                          <m:r>
                            <a:rPr lang="en-US" i="1" dirty="0" smtClean="0">
                              <a:latin typeface="Cambria Math"/>
                            </a:rPr>
                            <m:t>0</m:t>
                          </m:r>
                        </m:sub>
                      </m:sSub>
                    </m:oMath>
                  </m:oMathPara>
                </a14:m>
                <a:endParaRPr lang="en-US" dirty="0"/>
              </a:p>
              <a:p>
                <a:pPr/>
                <a14:m>
                  <m:oMathPara xmlns:m="http://schemas.openxmlformats.org/officeDocument/2006/math">
                    <m:oMathParaPr>
                      <m:jc m:val="centerGroup"/>
                    </m:oMathParaPr>
                    <m:oMath xmlns:m="http://schemas.openxmlformats.org/officeDocument/2006/math">
                      <m:r>
                        <m:rPr>
                          <m:sty m:val="p"/>
                        </m:rPr>
                        <a:rPr lang="el-GR" i="0" dirty="0" smtClean="0">
                          <a:latin typeface="Cambria Math"/>
                        </a:rPr>
                        <m:t>Δ</m:t>
                      </m:r>
                      <m:r>
                        <a:rPr lang="en-US" i="1" dirty="0" smtClean="0">
                          <a:latin typeface="Cambria Math"/>
                        </a:rPr>
                        <m:t>𝑥</m:t>
                      </m:r>
                      <m:r>
                        <a:rPr lang="en-US" i="1" dirty="0" smtClean="0">
                          <a:latin typeface="Cambria Math"/>
                        </a:rPr>
                        <m:t>=7−</m:t>
                      </m:r>
                      <m:d>
                        <m:dPr>
                          <m:ctrlPr>
                            <a:rPr lang="en-US" i="1" dirty="0" smtClean="0">
                              <a:latin typeface="Cambria Math" panose="02040503050406030204" pitchFamily="18" charset="0"/>
                            </a:rPr>
                          </m:ctrlPr>
                        </m:dPr>
                        <m:e>
                          <m:r>
                            <a:rPr lang="en-US" i="1" dirty="0" smtClean="0">
                              <a:latin typeface="Cambria Math"/>
                            </a:rPr>
                            <m:t>−5</m:t>
                          </m:r>
                        </m:e>
                      </m:d>
                      <m:r>
                        <a:rPr lang="en-US" i="1" dirty="0" smtClean="0">
                          <a:latin typeface="Cambria Math"/>
                        </a:rPr>
                        <m:t>=12</m:t>
                      </m:r>
                    </m:oMath>
                  </m:oMathPara>
                </a14:m>
                <a:endParaRPr lang="en-US" dirty="0"/>
              </a:p>
              <a:p>
                <a:endParaRPr lang="en-US" dirty="0"/>
              </a:p>
            </p:txBody>
          </p:sp>
        </mc:Choice>
        <mc:Fallback xmlns="">
          <p:sp>
            <p:nvSpPr>
              <p:cNvPr id="3" name="Notes Placeholder 2"/>
              <p:cNvSpPr>
                <a:spLocks noGrp="1"/>
              </p:cNvSpPr>
              <p:nvPr>
                <p:ph type="body" idx="1"/>
              </p:nvPr>
            </p:nvSpPr>
            <p:spPr/>
            <p:txBody>
              <a:bodyPr/>
              <a:lstStyle/>
              <a:p>
                <a:r>
                  <a:rPr lang="el-GR" i="0" dirty="0" smtClean="0">
                    <a:latin typeface="Cambria Math"/>
                  </a:rPr>
                  <a:t>Δ</a:t>
                </a:r>
                <a:r>
                  <a:rPr lang="en-US" i="0" dirty="0" smtClean="0">
                    <a:latin typeface="Cambria Math"/>
                  </a:rPr>
                  <a:t>𝑥=𝑥−𝑥_0</a:t>
                </a:r>
                <a:endParaRPr lang="en-US" dirty="0" smtClean="0"/>
              </a:p>
              <a:p>
                <a:r>
                  <a:rPr lang="el-GR" i="0" dirty="0" smtClean="0">
                    <a:latin typeface="Cambria Math"/>
                  </a:rPr>
                  <a:t>Δ</a:t>
                </a:r>
                <a:r>
                  <a:rPr lang="en-US" i="0" dirty="0" smtClean="0">
                    <a:latin typeface="Cambria Math"/>
                  </a:rPr>
                  <a:t>𝑥=7−(−5)=12</a:t>
                </a:r>
                <a:endParaRPr lang="en-US" dirty="0" smtClean="0"/>
              </a:p>
              <a:p>
                <a:endParaRPr lang="en-US" dirty="0"/>
              </a:p>
            </p:txBody>
          </p:sp>
        </mc:Fallback>
      </mc:AlternateContent>
      <p:sp>
        <p:nvSpPr>
          <p:cNvPr id="4" name="Slide Number Placeholder 3"/>
          <p:cNvSpPr>
            <a:spLocks noGrp="1"/>
          </p:cNvSpPr>
          <p:nvPr>
            <p:ph type="sldNum" sz="quarter" idx="10"/>
          </p:nvPr>
        </p:nvSpPr>
        <p:spPr/>
        <p:txBody>
          <a:bodyPr/>
          <a:lstStyle/>
          <a:p>
            <a:fld id="{37E04173-9AA4-4A26-AC82-CAE7B1DEDB29}" type="slidenum">
              <a:rPr lang="en-US" smtClean="0"/>
              <a:t>24</a:t>
            </a:fld>
            <a:endParaRPr lang="en-US"/>
          </a:p>
        </p:txBody>
      </p:sp>
    </p:spTree>
    <p:extLst>
      <p:ext uri="{BB962C8B-B14F-4D97-AF65-F5344CB8AC3E}">
        <p14:creationId xmlns:p14="http://schemas.microsoft.com/office/powerpoint/2010/main" val="208262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25</a:t>
            </a:fld>
            <a:endParaRPr lang="en-US"/>
          </a:p>
        </p:txBody>
      </p:sp>
    </p:spTree>
    <p:extLst>
      <p:ext uri="{BB962C8B-B14F-4D97-AF65-F5344CB8AC3E}">
        <p14:creationId xmlns:p14="http://schemas.microsoft.com/office/powerpoint/2010/main" val="37665952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26</a:t>
            </a:fld>
            <a:endParaRPr lang="en-US"/>
          </a:p>
        </p:txBody>
      </p:sp>
    </p:spTree>
    <p:extLst>
      <p:ext uri="{BB962C8B-B14F-4D97-AF65-F5344CB8AC3E}">
        <p14:creationId xmlns:p14="http://schemas.microsoft.com/office/powerpoint/2010/main" val="1367783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27</a:t>
            </a:fld>
            <a:endParaRPr lang="en-US"/>
          </a:p>
        </p:txBody>
      </p:sp>
    </p:spTree>
    <p:extLst>
      <p:ext uri="{BB962C8B-B14F-4D97-AF65-F5344CB8AC3E}">
        <p14:creationId xmlns:p14="http://schemas.microsoft.com/office/powerpoint/2010/main" val="25775317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29</a:t>
            </a:fld>
            <a:endParaRPr lang="en-US"/>
          </a:p>
        </p:txBody>
      </p:sp>
    </p:spTree>
    <p:extLst>
      <p:ext uri="{BB962C8B-B14F-4D97-AF65-F5344CB8AC3E}">
        <p14:creationId xmlns:p14="http://schemas.microsoft.com/office/powerpoint/2010/main" val="41248296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30</a:t>
            </a:fld>
            <a:endParaRPr lang="en-US"/>
          </a:p>
        </p:txBody>
      </p:sp>
    </p:spTree>
    <p:extLst>
      <p:ext uri="{BB962C8B-B14F-4D97-AF65-F5344CB8AC3E}">
        <p14:creationId xmlns:p14="http://schemas.microsoft.com/office/powerpoint/2010/main" val="7180243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31</a:t>
            </a:fld>
            <a:endParaRPr lang="en-US"/>
          </a:p>
        </p:txBody>
      </p:sp>
    </p:spTree>
    <p:extLst>
      <p:ext uri="{BB962C8B-B14F-4D97-AF65-F5344CB8AC3E}">
        <p14:creationId xmlns:p14="http://schemas.microsoft.com/office/powerpoint/2010/main" val="9931757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32</a:t>
            </a:fld>
            <a:endParaRPr lang="en-US"/>
          </a:p>
        </p:txBody>
      </p:sp>
    </p:spTree>
    <p:extLst>
      <p:ext uri="{BB962C8B-B14F-4D97-AF65-F5344CB8AC3E}">
        <p14:creationId xmlns:p14="http://schemas.microsoft.com/office/powerpoint/2010/main" val="2768282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4</a:t>
            </a:fld>
            <a:endParaRPr lang="en-US"/>
          </a:p>
        </p:txBody>
      </p:sp>
    </p:spTree>
    <p:extLst>
      <p:ext uri="{BB962C8B-B14F-4D97-AF65-F5344CB8AC3E}">
        <p14:creationId xmlns:p14="http://schemas.microsoft.com/office/powerpoint/2010/main" val="25712916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33</a:t>
            </a:fld>
            <a:endParaRPr lang="en-US"/>
          </a:p>
        </p:txBody>
      </p:sp>
    </p:spTree>
    <p:extLst>
      <p:ext uri="{BB962C8B-B14F-4D97-AF65-F5344CB8AC3E}">
        <p14:creationId xmlns:p14="http://schemas.microsoft.com/office/powerpoint/2010/main" val="1296938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32943" indent="-232943">
              <a:buAutoNum type="alphaLcParenBoth"/>
            </a:pPr>
            <a:r>
              <a:rPr lang="en-US" dirty="0"/>
              <a:t>Find the slopes by drawing</a:t>
            </a:r>
            <a:r>
              <a:rPr lang="en-US" baseline="0" dirty="0"/>
              <a:t> tangent lines, sketch graph based on these values</a:t>
            </a:r>
          </a:p>
          <a:p>
            <a:pPr marL="232943" indent="-232943">
              <a:buAutoNum type="alphaLcParenBoth"/>
            </a:pPr>
            <a:r>
              <a:rPr lang="en-US" baseline="0" dirty="0"/>
              <a:t>d</a:t>
            </a:r>
          </a:p>
          <a:p>
            <a:pPr marL="232943" indent="-232943">
              <a:buAutoNum type="alphaLcParenBoth"/>
            </a:pPr>
            <a:r>
              <a:rPr lang="en-US" baseline="0" dirty="0" err="1"/>
              <a:t>c,e,g,l</a:t>
            </a:r>
            <a:endParaRPr lang="en-US" baseline="0" dirty="0"/>
          </a:p>
          <a:p>
            <a:pPr marL="232943" indent="-232943">
              <a:buAutoNum type="alphaLcParenBoth"/>
            </a:pPr>
            <a:r>
              <a:rPr lang="en-US" baseline="0" dirty="0" err="1"/>
              <a:t>a,b,f</a:t>
            </a:r>
            <a:endParaRPr lang="en-US" baseline="0" dirty="0"/>
          </a:p>
        </p:txBody>
      </p:sp>
      <p:sp>
        <p:nvSpPr>
          <p:cNvPr id="4" name="Slide Number Placeholder 3"/>
          <p:cNvSpPr>
            <a:spLocks noGrp="1"/>
          </p:cNvSpPr>
          <p:nvPr>
            <p:ph type="sldNum" sz="quarter" idx="10"/>
          </p:nvPr>
        </p:nvSpPr>
        <p:spPr/>
        <p:txBody>
          <a:bodyPr/>
          <a:lstStyle/>
          <a:p>
            <a:fld id="{37E04173-9AA4-4A26-AC82-CAE7B1DEDB29}" type="slidenum">
              <a:rPr lang="en-US" smtClean="0"/>
              <a:t>34</a:t>
            </a:fld>
            <a:endParaRPr lang="en-US"/>
          </a:p>
        </p:txBody>
      </p:sp>
    </p:spTree>
    <p:extLst>
      <p:ext uri="{BB962C8B-B14F-4D97-AF65-F5344CB8AC3E}">
        <p14:creationId xmlns:p14="http://schemas.microsoft.com/office/powerpoint/2010/main" val="33343342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35</a:t>
            </a:fld>
            <a:endParaRPr lang="en-US"/>
          </a:p>
        </p:txBody>
      </p:sp>
    </p:spTree>
    <p:extLst>
      <p:ext uri="{BB962C8B-B14F-4D97-AF65-F5344CB8AC3E}">
        <p14:creationId xmlns:p14="http://schemas.microsoft.com/office/powerpoint/2010/main" val="12024573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36</a:t>
            </a:fld>
            <a:endParaRPr lang="en-US"/>
          </a:p>
        </p:txBody>
      </p:sp>
    </p:spTree>
    <p:extLst>
      <p:ext uri="{BB962C8B-B14F-4D97-AF65-F5344CB8AC3E}">
        <p14:creationId xmlns:p14="http://schemas.microsoft.com/office/powerpoint/2010/main" val="15239911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38</a:t>
            </a:fld>
            <a:endParaRPr lang="en-US"/>
          </a:p>
        </p:txBody>
      </p:sp>
    </p:spTree>
    <p:extLst>
      <p:ext uri="{BB962C8B-B14F-4D97-AF65-F5344CB8AC3E}">
        <p14:creationId xmlns:p14="http://schemas.microsoft.com/office/powerpoint/2010/main" val="14988443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32943" indent="-232943">
              <a:buAutoNum type="alphaLcParenBoth"/>
            </a:pPr>
            <a:r>
              <a:rPr lang="en-US" baseline="0" dirty="0"/>
              <a:t>Speeding up</a:t>
            </a:r>
          </a:p>
          <a:p>
            <a:pPr marL="232943" indent="-232943">
              <a:buAutoNum type="alphaLcParenBoth"/>
            </a:pPr>
            <a:r>
              <a:rPr lang="en-US" baseline="0" dirty="0"/>
              <a:t>Slowing</a:t>
            </a:r>
          </a:p>
          <a:p>
            <a:pPr marL="232943" indent="-232943">
              <a:buAutoNum type="alphaLcParenBoth"/>
            </a:pPr>
            <a:r>
              <a:rPr lang="en-US" baseline="0" dirty="0"/>
              <a:t>Slowing</a:t>
            </a:r>
          </a:p>
          <a:p>
            <a:pPr marL="232943" indent="-232943">
              <a:buAutoNum type="alphaLcParenBoth"/>
            </a:pPr>
            <a:r>
              <a:rPr lang="en-US" baseline="0" dirty="0"/>
              <a:t>Speeding up</a:t>
            </a:r>
            <a:endParaRPr lang="en-US" dirty="0"/>
          </a:p>
        </p:txBody>
      </p:sp>
      <p:sp>
        <p:nvSpPr>
          <p:cNvPr id="4" name="Slide Number Placeholder 3"/>
          <p:cNvSpPr>
            <a:spLocks noGrp="1"/>
          </p:cNvSpPr>
          <p:nvPr>
            <p:ph type="sldNum" sz="quarter" idx="10"/>
          </p:nvPr>
        </p:nvSpPr>
        <p:spPr/>
        <p:txBody>
          <a:bodyPr/>
          <a:lstStyle/>
          <a:p>
            <a:fld id="{37E04173-9AA4-4A26-AC82-CAE7B1DEDB29}" type="slidenum">
              <a:rPr lang="en-US" smtClean="0"/>
              <a:t>39</a:t>
            </a:fld>
            <a:endParaRPr lang="en-US"/>
          </a:p>
        </p:txBody>
      </p:sp>
    </p:spTree>
    <p:extLst>
      <p:ext uri="{BB962C8B-B14F-4D97-AF65-F5344CB8AC3E}">
        <p14:creationId xmlns:p14="http://schemas.microsoft.com/office/powerpoint/2010/main" val="39933926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40</a:t>
            </a:fld>
            <a:endParaRPr lang="en-US"/>
          </a:p>
        </p:txBody>
      </p:sp>
    </p:spTree>
    <p:extLst>
      <p:ext uri="{BB962C8B-B14F-4D97-AF65-F5344CB8AC3E}">
        <p14:creationId xmlns:p14="http://schemas.microsoft.com/office/powerpoint/2010/main" val="35614485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41</a:t>
            </a:fld>
            <a:endParaRPr lang="en-US"/>
          </a:p>
        </p:txBody>
      </p:sp>
    </p:spTree>
    <p:extLst>
      <p:ext uri="{BB962C8B-B14F-4D97-AF65-F5344CB8AC3E}">
        <p14:creationId xmlns:p14="http://schemas.microsoft.com/office/powerpoint/2010/main" val="34630405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42</a:t>
            </a:fld>
            <a:endParaRPr lang="en-US"/>
          </a:p>
        </p:txBody>
      </p:sp>
    </p:spTree>
    <p:extLst>
      <p:ext uri="{BB962C8B-B14F-4D97-AF65-F5344CB8AC3E}">
        <p14:creationId xmlns:p14="http://schemas.microsoft.com/office/powerpoint/2010/main" val="78818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44</a:t>
            </a:fld>
            <a:endParaRPr lang="en-US"/>
          </a:p>
        </p:txBody>
      </p:sp>
    </p:spTree>
    <p:extLst>
      <p:ext uri="{BB962C8B-B14F-4D97-AF65-F5344CB8AC3E}">
        <p14:creationId xmlns:p14="http://schemas.microsoft.com/office/powerpoint/2010/main" val="2111444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5</a:t>
            </a:fld>
            <a:endParaRPr lang="en-US"/>
          </a:p>
        </p:txBody>
      </p:sp>
    </p:spTree>
    <p:extLst>
      <p:ext uri="{BB962C8B-B14F-4D97-AF65-F5344CB8AC3E}">
        <p14:creationId xmlns:p14="http://schemas.microsoft.com/office/powerpoint/2010/main" val="13369581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45</a:t>
            </a:fld>
            <a:endParaRPr lang="en-US"/>
          </a:p>
        </p:txBody>
      </p:sp>
    </p:spTree>
    <p:extLst>
      <p:ext uri="{BB962C8B-B14F-4D97-AF65-F5344CB8AC3E}">
        <p14:creationId xmlns:p14="http://schemas.microsoft.com/office/powerpoint/2010/main" val="22539412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46</a:t>
            </a:fld>
            <a:endParaRPr lang="en-US"/>
          </a:p>
        </p:txBody>
      </p:sp>
    </p:spTree>
    <p:extLst>
      <p:ext uri="{BB962C8B-B14F-4D97-AF65-F5344CB8AC3E}">
        <p14:creationId xmlns:p14="http://schemas.microsoft.com/office/powerpoint/2010/main" val="19586541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47</a:t>
            </a:fld>
            <a:endParaRPr lang="en-US"/>
          </a:p>
        </p:txBody>
      </p:sp>
    </p:spTree>
    <p:extLst>
      <p:ext uri="{BB962C8B-B14F-4D97-AF65-F5344CB8AC3E}">
        <p14:creationId xmlns:p14="http://schemas.microsoft.com/office/powerpoint/2010/main" val="14038958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48</a:t>
            </a:fld>
            <a:endParaRPr lang="en-US"/>
          </a:p>
        </p:txBody>
      </p:sp>
    </p:spTree>
    <p:extLst>
      <p:ext uri="{BB962C8B-B14F-4D97-AF65-F5344CB8AC3E}">
        <p14:creationId xmlns:p14="http://schemas.microsoft.com/office/powerpoint/2010/main" val="39030824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49</a:t>
            </a:fld>
            <a:endParaRPr lang="en-US"/>
          </a:p>
        </p:txBody>
      </p:sp>
    </p:spTree>
    <p:extLst>
      <p:ext uri="{BB962C8B-B14F-4D97-AF65-F5344CB8AC3E}">
        <p14:creationId xmlns:p14="http://schemas.microsoft.com/office/powerpoint/2010/main" val="20784734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50</a:t>
            </a:fld>
            <a:endParaRPr lang="en-US"/>
          </a:p>
        </p:txBody>
      </p:sp>
    </p:spTree>
    <p:extLst>
      <p:ext uri="{BB962C8B-B14F-4D97-AF65-F5344CB8AC3E}">
        <p14:creationId xmlns:p14="http://schemas.microsoft.com/office/powerpoint/2010/main" val="6163037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51</a:t>
            </a:fld>
            <a:endParaRPr lang="en-US"/>
          </a:p>
        </p:txBody>
      </p:sp>
    </p:spTree>
    <p:extLst>
      <p:ext uri="{BB962C8B-B14F-4D97-AF65-F5344CB8AC3E}">
        <p14:creationId xmlns:p14="http://schemas.microsoft.com/office/powerpoint/2010/main" val="31065527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52</a:t>
            </a:fld>
            <a:endParaRPr lang="en-US"/>
          </a:p>
        </p:txBody>
      </p:sp>
    </p:spTree>
    <p:extLst>
      <p:ext uri="{BB962C8B-B14F-4D97-AF65-F5344CB8AC3E}">
        <p14:creationId xmlns:p14="http://schemas.microsoft.com/office/powerpoint/2010/main" val="35983494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53</a:t>
            </a:fld>
            <a:endParaRPr lang="en-US"/>
          </a:p>
        </p:txBody>
      </p:sp>
    </p:spTree>
    <p:extLst>
      <p:ext uri="{BB962C8B-B14F-4D97-AF65-F5344CB8AC3E}">
        <p14:creationId xmlns:p14="http://schemas.microsoft.com/office/powerpoint/2010/main" val="18367981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b="0" dirty="0"/>
                  <a:t>a) </a:t>
                </a:r>
                <a14:m>
                  <m:oMath xmlns:m="http://schemas.openxmlformats.org/officeDocument/2006/math">
                    <m:sSup>
                      <m:sSupPr>
                        <m:ctrlPr>
                          <a:rPr lang="en-US" i="1">
                            <a:latin typeface="Cambria Math" panose="02040503050406030204" pitchFamily="18" charset="0"/>
                          </a:rPr>
                        </m:ctrlPr>
                      </m:sSupPr>
                      <m:e>
                        <m:r>
                          <a:rPr lang="en-US" i="1">
                            <a:latin typeface="Cambria Math"/>
                          </a:rPr>
                          <m:t>𝑣</m:t>
                        </m:r>
                      </m:e>
                      <m:sup>
                        <m:r>
                          <a:rPr lang="en-US" i="1">
                            <a:latin typeface="Cambria Math"/>
                          </a:rPr>
                          <m:t>2</m:t>
                        </m:r>
                      </m:sup>
                    </m:sSup>
                    <m:r>
                      <a:rPr lang="en-US" i="1">
                        <a:latin typeface="Cambria Math"/>
                      </a:rPr>
                      <m:t>=</m:t>
                    </m:r>
                    <m:sSubSup>
                      <m:sSubSupPr>
                        <m:ctrlPr>
                          <a:rPr lang="en-US" i="1">
                            <a:latin typeface="Cambria Math" panose="02040503050406030204" pitchFamily="18" charset="0"/>
                          </a:rPr>
                        </m:ctrlPr>
                      </m:sSubSupPr>
                      <m:e>
                        <m:r>
                          <a:rPr lang="en-US" i="1">
                            <a:latin typeface="Cambria Math"/>
                          </a:rPr>
                          <m:t>𝑣</m:t>
                        </m:r>
                      </m:e>
                      <m:sub>
                        <m:r>
                          <a:rPr lang="en-US" i="1">
                            <a:latin typeface="Cambria Math"/>
                          </a:rPr>
                          <m:t>0</m:t>
                        </m:r>
                      </m:sub>
                      <m:sup>
                        <m:r>
                          <a:rPr lang="en-US" i="1">
                            <a:latin typeface="Cambria Math"/>
                          </a:rPr>
                          <m:t>2</m:t>
                        </m:r>
                      </m:sup>
                    </m:sSubSup>
                    <m:r>
                      <a:rPr lang="en-US" i="1">
                        <a:latin typeface="Cambria Math"/>
                      </a:rPr>
                      <m:t>+2</m:t>
                    </m:r>
                    <m:r>
                      <a:rPr lang="en-US" i="1">
                        <a:latin typeface="Cambria Math"/>
                      </a:rPr>
                      <m:t>𝑎</m:t>
                    </m:r>
                    <m:d>
                      <m:dPr>
                        <m:ctrlPr>
                          <a:rPr lang="en-US" i="1">
                            <a:latin typeface="Cambria Math" panose="02040503050406030204" pitchFamily="18" charset="0"/>
                          </a:rPr>
                        </m:ctrlPr>
                      </m:dPr>
                      <m:e>
                        <m:r>
                          <a:rPr lang="en-US" i="1">
                            <a:latin typeface="Cambria Math"/>
                          </a:rPr>
                          <m:t>𝑥</m:t>
                        </m:r>
                        <m:r>
                          <a:rPr lang="en-US" i="1">
                            <a:latin typeface="Cambria Math"/>
                          </a:rPr>
                          <m:t>−</m:t>
                        </m:r>
                        <m:sSub>
                          <m:sSubPr>
                            <m:ctrlPr>
                              <a:rPr lang="en-US" i="1">
                                <a:latin typeface="Cambria Math" panose="02040503050406030204" pitchFamily="18" charset="0"/>
                              </a:rPr>
                            </m:ctrlPr>
                          </m:sSubPr>
                          <m:e>
                            <m:r>
                              <a:rPr lang="en-US" i="1">
                                <a:latin typeface="Cambria Math"/>
                              </a:rPr>
                              <m:t>𝑥</m:t>
                            </m:r>
                          </m:e>
                          <m:sub>
                            <m:r>
                              <a:rPr lang="en-US" i="1">
                                <a:latin typeface="Cambria Math"/>
                              </a:rPr>
                              <m:t>0</m:t>
                            </m:r>
                          </m:sub>
                        </m:sSub>
                      </m:e>
                    </m:d>
                  </m:oMath>
                </a14:m>
                <a:endParaRPr lang="en-US" dirty="0"/>
              </a:p>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26</m:t>
                              </m:r>
                              <m:f>
                                <m:fPr>
                                  <m:ctrlPr>
                                    <a:rPr lang="en-US" i="1">
                                      <a:latin typeface="Cambria Math" panose="02040503050406030204" pitchFamily="18" charset="0"/>
                                    </a:rPr>
                                  </m:ctrlPr>
                                </m:fPr>
                                <m:num>
                                  <m:r>
                                    <a:rPr lang="en-US" i="1">
                                      <a:latin typeface="Cambria Math" panose="02040503050406030204" pitchFamily="18" charset="0"/>
                                    </a:rPr>
                                    <m:t>𝑐𝑚</m:t>
                                  </m:r>
                                </m:num>
                                <m:den>
                                  <m:r>
                                    <a:rPr lang="en-US" i="1">
                                      <a:latin typeface="Cambria Math" panose="02040503050406030204" pitchFamily="18" charset="0"/>
                                    </a:rPr>
                                    <m:t>𝑠</m:t>
                                  </m:r>
                                </m:den>
                              </m:f>
                            </m:e>
                          </m:d>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0</m:t>
                              </m:r>
                              <m:f>
                                <m:fPr>
                                  <m:ctrlPr>
                                    <a:rPr lang="en-US" i="1">
                                      <a:latin typeface="Cambria Math" panose="02040503050406030204" pitchFamily="18" charset="0"/>
                                    </a:rPr>
                                  </m:ctrlPr>
                                </m:fPr>
                                <m:num>
                                  <m:r>
                                    <a:rPr lang="en-US" i="1">
                                      <a:latin typeface="Cambria Math" panose="02040503050406030204" pitchFamily="18" charset="0"/>
                                    </a:rPr>
                                    <m:t>𝑚</m:t>
                                  </m:r>
                                </m:num>
                                <m:den>
                                  <m:r>
                                    <a:rPr lang="en-US" i="1">
                                      <a:latin typeface="Cambria Math" panose="02040503050406030204" pitchFamily="18" charset="0"/>
                                    </a:rPr>
                                    <m:t>𝑠</m:t>
                                  </m:r>
                                </m:den>
                              </m:f>
                            </m:e>
                          </m:d>
                        </m:e>
                        <m:sup>
                          <m:r>
                            <a:rPr lang="en-US" i="1">
                              <a:latin typeface="Cambria Math" panose="02040503050406030204" pitchFamily="18" charset="0"/>
                            </a:rPr>
                            <m:t>2</m:t>
                          </m:r>
                        </m:sup>
                      </m:sSup>
                      <m:r>
                        <a:rPr lang="en-US" i="1">
                          <a:latin typeface="Cambria Math" panose="02040503050406030204" pitchFamily="18" charset="0"/>
                        </a:rPr>
                        <m:t>+2</m:t>
                      </m:r>
                      <m:r>
                        <a:rPr lang="en-US" i="1">
                          <a:latin typeface="Cambria Math" panose="02040503050406030204" pitchFamily="18" charset="0"/>
                        </a:rPr>
                        <m:t>𝑎</m:t>
                      </m:r>
                      <m:d>
                        <m:dPr>
                          <m:ctrlPr>
                            <a:rPr lang="en-US" i="1">
                              <a:latin typeface="Cambria Math" panose="02040503050406030204" pitchFamily="18" charset="0"/>
                            </a:rPr>
                          </m:ctrlPr>
                        </m:dPr>
                        <m:e>
                          <m:r>
                            <a:rPr lang="en-US" i="1">
                              <a:latin typeface="Cambria Math" panose="02040503050406030204" pitchFamily="18" charset="0"/>
                            </a:rPr>
                            <m:t>2 </m:t>
                          </m:r>
                          <m:r>
                            <a:rPr lang="en-US" i="1">
                              <a:latin typeface="Cambria Math" panose="02040503050406030204" pitchFamily="18" charset="0"/>
                            </a:rPr>
                            <m:t>𝑐𝑚</m:t>
                          </m:r>
                        </m:e>
                      </m:d>
                    </m:oMath>
                  </m:oMathPara>
                </a14:m>
                <a:endParaRPr lang="en-US" dirty="0"/>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676</m:t>
                      </m:r>
                      <m:f>
                        <m:fPr>
                          <m:ctrlPr>
                            <a:rPr lang="en-US" i="1">
                              <a:latin typeface="Cambria Math" panose="02040503050406030204" pitchFamily="18" charset="0"/>
                            </a:rPr>
                          </m:ctrlPr>
                        </m:fPr>
                        <m:num>
                          <m:r>
                            <a:rPr lang="en-US" i="1">
                              <a:latin typeface="Cambria Math" panose="02040503050406030204" pitchFamily="18" charset="0"/>
                            </a:rPr>
                            <m:t>𝑐</m:t>
                          </m:r>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2</m:t>
                              </m:r>
                            </m:sup>
                          </m:sSup>
                        </m:num>
                        <m:den>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2</m:t>
                              </m:r>
                            </m:sup>
                          </m:sSup>
                        </m:den>
                      </m:f>
                      <m:r>
                        <a:rPr lang="en-US" i="1">
                          <a:latin typeface="Cambria Math" panose="02040503050406030204" pitchFamily="18" charset="0"/>
                        </a:rPr>
                        <m:t>=4</m:t>
                      </m:r>
                      <m:r>
                        <a:rPr lang="en-US" i="1">
                          <a:latin typeface="Cambria Math" panose="02040503050406030204" pitchFamily="18" charset="0"/>
                        </a:rPr>
                        <m:t>𝑎</m:t>
                      </m:r>
                      <m:r>
                        <a:rPr lang="en-US" i="1">
                          <a:latin typeface="Cambria Math" panose="02040503050406030204" pitchFamily="18" charset="0"/>
                        </a:rPr>
                        <m:t> </m:t>
                      </m:r>
                      <m:r>
                        <a:rPr lang="en-US" i="1">
                          <a:latin typeface="Cambria Math" panose="02040503050406030204" pitchFamily="18" charset="0"/>
                        </a:rPr>
                        <m:t>𝑐𝑚</m:t>
                      </m:r>
                    </m:oMath>
                  </m:oMathPara>
                </a14:m>
                <a:endParaRPr lang="en-US" dirty="0"/>
              </a:p>
              <a:p>
                <a:pPr/>
                <a14:m>
                  <m:oMathPara xmlns:m="http://schemas.openxmlformats.org/officeDocument/2006/math">
                    <m:oMathParaPr>
                      <m:jc m:val="centerGroup"/>
                    </m:oMathParaPr>
                    <m:oMath xmlns:m="http://schemas.openxmlformats.org/officeDocument/2006/math">
                      <m:r>
                        <a:rPr lang="en-US" i="1">
                          <a:latin typeface="Cambria Math"/>
                        </a:rPr>
                        <m:t>𝑎</m:t>
                      </m:r>
                      <m:r>
                        <a:rPr lang="en-US" i="1">
                          <a:latin typeface="Cambria Math"/>
                        </a:rPr>
                        <m:t>=169</m:t>
                      </m:r>
                      <m:f>
                        <m:fPr>
                          <m:ctrlPr>
                            <a:rPr lang="en-US" i="1">
                              <a:latin typeface="Cambria Math" panose="02040503050406030204" pitchFamily="18" charset="0"/>
                            </a:rPr>
                          </m:ctrlPr>
                        </m:fPr>
                        <m:num>
                          <m:r>
                            <a:rPr lang="en-US" i="1">
                              <a:latin typeface="Cambria Math"/>
                            </a:rPr>
                            <m:t>𝑐𝑚</m:t>
                          </m:r>
                        </m:num>
                        <m:den>
                          <m:sSup>
                            <m:sSupPr>
                              <m:ctrlPr>
                                <a:rPr lang="en-US" i="1">
                                  <a:latin typeface="Cambria Math" panose="02040503050406030204" pitchFamily="18" charset="0"/>
                                </a:rPr>
                              </m:ctrlPr>
                            </m:sSupPr>
                            <m:e>
                              <m:r>
                                <a:rPr lang="en-US" i="1">
                                  <a:latin typeface="Cambria Math"/>
                                </a:rPr>
                                <m:t>𝑠</m:t>
                              </m:r>
                            </m:e>
                            <m:sup>
                              <m:r>
                                <a:rPr lang="en-US" i="1">
                                  <a:latin typeface="Cambria Math"/>
                                </a:rPr>
                                <m:t>2</m:t>
                              </m:r>
                            </m:sup>
                          </m:sSup>
                        </m:den>
                      </m:f>
                    </m:oMath>
                  </m:oMathPara>
                </a14:m>
                <a:endParaRPr lang="en-US" dirty="0"/>
              </a:p>
              <a:p>
                <a:r>
                  <a:rPr lang="en-US" b="0" dirty="0"/>
                  <a:t>b) </a:t>
                </a:r>
                <a14:m>
                  <m:oMath xmlns:m="http://schemas.openxmlformats.org/officeDocument/2006/math">
                    <m:r>
                      <a:rPr lang="en-US" i="1">
                        <a:latin typeface="Cambria Math"/>
                      </a:rPr>
                      <m:t>𝑥</m:t>
                    </m:r>
                    <m:r>
                      <a:rPr lang="en-US" i="1">
                        <a:latin typeface="Cambria Math"/>
                      </a:rPr>
                      <m:t>=</m:t>
                    </m:r>
                    <m:sSub>
                      <m:sSubPr>
                        <m:ctrlPr>
                          <a:rPr lang="en-US" i="1">
                            <a:latin typeface="Cambria Math" panose="02040503050406030204" pitchFamily="18" charset="0"/>
                          </a:rPr>
                        </m:ctrlPr>
                      </m:sSubPr>
                      <m:e>
                        <m:r>
                          <a:rPr lang="en-US" i="1">
                            <a:latin typeface="Cambria Math"/>
                          </a:rPr>
                          <m:t>𝑥</m:t>
                        </m:r>
                      </m:e>
                      <m:sub>
                        <m:r>
                          <a:rPr lang="en-US" i="1">
                            <a:latin typeface="Cambria Math"/>
                          </a:rPr>
                          <m:t>0</m:t>
                        </m:r>
                      </m:sub>
                    </m:sSub>
                    <m:r>
                      <a:rPr lang="en-US" i="1">
                        <a:latin typeface="Cambria Math"/>
                      </a:rPr>
                      <m:t>+</m:t>
                    </m:r>
                    <m:bar>
                      <m:barPr>
                        <m:pos m:val="top"/>
                        <m:ctrlPr>
                          <a:rPr lang="en-US" i="1">
                            <a:latin typeface="Cambria Math" panose="02040503050406030204" pitchFamily="18" charset="0"/>
                          </a:rPr>
                        </m:ctrlPr>
                      </m:barPr>
                      <m:e>
                        <m:r>
                          <a:rPr lang="en-US" i="1">
                            <a:latin typeface="Cambria Math"/>
                          </a:rPr>
                          <m:t>𝑣</m:t>
                        </m:r>
                      </m:e>
                    </m:bar>
                    <m:r>
                      <a:rPr lang="en-US" i="1">
                        <a:latin typeface="Cambria Math"/>
                      </a:rPr>
                      <m:t>𝑡</m:t>
                    </m:r>
                    <m:r>
                      <a:rPr lang="en-US" i="1">
                        <a:latin typeface="Cambria Math"/>
                      </a:rPr>
                      <m:t>;</m:t>
                    </m:r>
                    <m:bar>
                      <m:barPr>
                        <m:pos m:val="top"/>
                        <m:ctrlPr>
                          <a:rPr lang="en-US" i="1">
                            <a:latin typeface="Cambria Math" panose="02040503050406030204" pitchFamily="18" charset="0"/>
                          </a:rPr>
                        </m:ctrlPr>
                      </m:barPr>
                      <m:e>
                        <m:r>
                          <a:rPr lang="en-US" i="1">
                            <a:latin typeface="Cambria Math"/>
                          </a:rPr>
                          <m:t>𝑣</m:t>
                        </m:r>
                      </m:e>
                    </m:bar>
                    <m:r>
                      <a:rPr lang="en-US" i="1">
                        <a:latin typeface="Cambria Math"/>
                      </a:rPr>
                      <m:t>=</m:t>
                    </m:r>
                    <m:f>
                      <m:fPr>
                        <m:ctrlPr>
                          <a:rPr lang="en-US" i="1">
                            <a:latin typeface="Cambria Math" panose="02040503050406030204" pitchFamily="18" charset="0"/>
                          </a:rPr>
                        </m:ctrlPr>
                      </m:fPr>
                      <m:num>
                        <m:r>
                          <a:rPr lang="en-US" i="1">
                            <a:latin typeface="Cambria Math"/>
                          </a:rPr>
                          <m:t>𝑣</m:t>
                        </m:r>
                        <m:r>
                          <a:rPr lang="en-US" i="1">
                            <a:latin typeface="Cambria Math"/>
                          </a:rPr>
                          <m:t>+</m:t>
                        </m:r>
                        <m:sSub>
                          <m:sSubPr>
                            <m:ctrlPr>
                              <a:rPr lang="en-US" i="1">
                                <a:latin typeface="Cambria Math" panose="02040503050406030204" pitchFamily="18" charset="0"/>
                              </a:rPr>
                            </m:ctrlPr>
                          </m:sSubPr>
                          <m:e>
                            <m:r>
                              <a:rPr lang="en-US" i="1">
                                <a:latin typeface="Cambria Math"/>
                              </a:rPr>
                              <m:t>𝑣</m:t>
                            </m:r>
                          </m:e>
                          <m:sub>
                            <m:r>
                              <a:rPr lang="en-US" i="1">
                                <a:latin typeface="Cambria Math"/>
                              </a:rPr>
                              <m:t>0</m:t>
                            </m:r>
                          </m:sub>
                        </m:sSub>
                      </m:num>
                      <m:den>
                        <m:r>
                          <a:rPr lang="en-US" i="1">
                            <a:latin typeface="Cambria Math"/>
                          </a:rPr>
                          <m:t>2</m:t>
                        </m:r>
                      </m:den>
                    </m:f>
                  </m:oMath>
                </a14:m>
                <a:endParaRPr lang="en-US" dirty="0"/>
              </a:p>
              <a:p>
                <a:pPr/>
                <a14:m>
                  <m:oMathPara xmlns:m="http://schemas.openxmlformats.org/officeDocument/2006/math">
                    <m:oMathParaPr>
                      <m:jc m:val="centerGroup"/>
                    </m:oMathParaPr>
                    <m:oMath xmlns:m="http://schemas.openxmlformats.org/officeDocument/2006/math">
                      <m:bar>
                        <m:barPr>
                          <m:pos m:val="top"/>
                          <m:ctrlPr>
                            <a:rPr lang="en-US" i="1">
                              <a:latin typeface="Cambria Math" panose="02040503050406030204" pitchFamily="18" charset="0"/>
                            </a:rPr>
                          </m:ctrlPr>
                        </m:barPr>
                        <m:e>
                          <m:r>
                            <a:rPr lang="en-US" i="1">
                              <a:latin typeface="Cambria Math" panose="02040503050406030204" pitchFamily="18" charset="0"/>
                            </a:rPr>
                            <m:t>𝑣</m:t>
                          </m:r>
                        </m:e>
                      </m:ba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0</m:t>
                          </m:r>
                          <m:f>
                            <m:fPr>
                              <m:ctrlPr>
                                <a:rPr lang="en-US" i="1">
                                  <a:latin typeface="Cambria Math" panose="02040503050406030204" pitchFamily="18" charset="0"/>
                                </a:rPr>
                              </m:ctrlPr>
                            </m:fPr>
                            <m:num>
                              <m:r>
                                <a:rPr lang="en-US" i="1">
                                  <a:latin typeface="Cambria Math" panose="02040503050406030204" pitchFamily="18" charset="0"/>
                                </a:rPr>
                                <m:t>𝑐𝑚</m:t>
                              </m:r>
                            </m:num>
                            <m:den>
                              <m:r>
                                <a:rPr lang="en-US" i="1">
                                  <a:latin typeface="Cambria Math" panose="02040503050406030204" pitchFamily="18" charset="0"/>
                                </a:rPr>
                                <m:t>𝑠</m:t>
                              </m:r>
                            </m:den>
                          </m:f>
                          <m:r>
                            <a:rPr lang="en-US" i="1">
                              <a:latin typeface="Cambria Math" panose="02040503050406030204" pitchFamily="18" charset="0"/>
                            </a:rPr>
                            <m:t>+26</m:t>
                          </m:r>
                          <m:f>
                            <m:fPr>
                              <m:ctrlPr>
                                <a:rPr lang="en-US" i="1">
                                  <a:latin typeface="Cambria Math" panose="02040503050406030204" pitchFamily="18" charset="0"/>
                                </a:rPr>
                              </m:ctrlPr>
                            </m:fPr>
                            <m:num>
                              <m:r>
                                <a:rPr lang="en-US" i="1">
                                  <a:latin typeface="Cambria Math" panose="02040503050406030204" pitchFamily="18" charset="0"/>
                                </a:rPr>
                                <m:t>𝑐𝑚</m:t>
                              </m:r>
                            </m:num>
                            <m:den>
                              <m:r>
                                <a:rPr lang="en-US" i="1">
                                  <a:latin typeface="Cambria Math" panose="02040503050406030204" pitchFamily="18" charset="0"/>
                                </a:rPr>
                                <m:t>𝑠</m:t>
                              </m:r>
                            </m:den>
                          </m:f>
                        </m:num>
                        <m:den>
                          <m:r>
                            <a:rPr lang="en-US" i="1">
                              <a:latin typeface="Cambria Math" panose="02040503050406030204" pitchFamily="18" charset="0"/>
                            </a:rPr>
                            <m:t>2</m:t>
                          </m:r>
                        </m:den>
                      </m:f>
                      <m:r>
                        <a:rPr lang="en-US" i="1">
                          <a:latin typeface="Cambria Math" panose="02040503050406030204" pitchFamily="18" charset="0"/>
                        </a:rPr>
                        <m:t>=13</m:t>
                      </m:r>
                      <m:f>
                        <m:fPr>
                          <m:ctrlPr>
                            <a:rPr lang="en-US" i="1">
                              <a:latin typeface="Cambria Math" panose="02040503050406030204" pitchFamily="18" charset="0"/>
                            </a:rPr>
                          </m:ctrlPr>
                        </m:fPr>
                        <m:num>
                          <m:r>
                            <a:rPr lang="en-US" i="1">
                              <a:latin typeface="Cambria Math" panose="02040503050406030204" pitchFamily="18" charset="0"/>
                            </a:rPr>
                            <m:t>𝑐𝑚</m:t>
                          </m:r>
                        </m:num>
                        <m:den>
                          <m:r>
                            <a:rPr lang="en-US" i="1">
                              <a:latin typeface="Cambria Math" panose="02040503050406030204" pitchFamily="18" charset="0"/>
                            </a:rPr>
                            <m:t>𝑠</m:t>
                          </m:r>
                        </m:den>
                      </m:f>
                    </m:oMath>
                  </m:oMathPara>
                </a14:m>
                <a:endParaRPr lang="en-US" dirty="0"/>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𝑥</m:t>
                      </m:r>
                      <m:r>
                        <a:rPr lang="en-US" i="1">
                          <a:latin typeface="Cambria Math" panose="02040503050406030204" pitchFamily="18" charset="0"/>
                        </a:rPr>
                        <m:t>=</m:t>
                      </m:r>
                      <m:bar>
                        <m:barPr>
                          <m:pos m:val="top"/>
                          <m:ctrlPr>
                            <a:rPr lang="en-US" i="1">
                              <a:latin typeface="Cambria Math" panose="02040503050406030204" pitchFamily="18" charset="0"/>
                            </a:rPr>
                          </m:ctrlPr>
                        </m:barPr>
                        <m:e>
                          <m:r>
                            <a:rPr lang="en-US" i="1">
                              <a:latin typeface="Cambria Math" panose="02040503050406030204" pitchFamily="18" charset="0"/>
                            </a:rPr>
                            <m:t>𝑣</m:t>
                          </m:r>
                        </m:e>
                      </m:bar>
                      <m:r>
                        <a:rPr lang="en-US" i="1">
                          <a:latin typeface="Cambria Math" panose="02040503050406030204" pitchFamily="18" charset="0"/>
                        </a:rPr>
                        <m:t>𝑡</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oMath>
                  </m:oMathPara>
                </a14:m>
                <a:endParaRPr lang="en-US" dirty="0"/>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2 </m:t>
                      </m:r>
                      <m:r>
                        <a:rPr lang="en-US" i="1">
                          <a:latin typeface="Cambria Math" panose="02040503050406030204" pitchFamily="18" charset="0"/>
                        </a:rPr>
                        <m:t>𝑐𝑚</m:t>
                      </m:r>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13</m:t>
                          </m:r>
                          <m:f>
                            <m:fPr>
                              <m:ctrlPr>
                                <a:rPr lang="en-US" i="1">
                                  <a:latin typeface="Cambria Math" panose="02040503050406030204" pitchFamily="18" charset="0"/>
                                </a:rPr>
                              </m:ctrlPr>
                            </m:fPr>
                            <m:num>
                              <m:r>
                                <a:rPr lang="en-US" i="1">
                                  <a:latin typeface="Cambria Math" panose="02040503050406030204" pitchFamily="18" charset="0"/>
                                </a:rPr>
                                <m:t>𝑐𝑚</m:t>
                              </m:r>
                            </m:num>
                            <m:den>
                              <m:r>
                                <a:rPr lang="en-US" i="1">
                                  <a:latin typeface="Cambria Math" panose="02040503050406030204" pitchFamily="18" charset="0"/>
                                </a:rPr>
                                <m:t>𝑠</m:t>
                              </m:r>
                            </m:den>
                          </m:f>
                        </m:e>
                      </m:d>
                      <m:r>
                        <a:rPr lang="en-US" i="1">
                          <a:latin typeface="Cambria Math" panose="02040503050406030204" pitchFamily="18" charset="0"/>
                        </a:rPr>
                        <m:t>𝑡</m:t>
                      </m:r>
                    </m:oMath>
                  </m:oMathPara>
                </a14:m>
                <a:endParaRPr lang="en-US" dirty="0"/>
              </a:p>
              <a:p>
                <a:pPr/>
                <a14:m>
                  <m:oMathPara xmlns:m="http://schemas.openxmlformats.org/officeDocument/2006/math">
                    <m:oMathParaPr>
                      <m:jc m:val="centerGroup"/>
                    </m:oMathParaPr>
                    <m:oMath xmlns:m="http://schemas.openxmlformats.org/officeDocument/2006/math">
                      <m:r>
                        <a:rPr lang="en-US" i="1">
                          <a:latin typeface="Cambria Math"/>
                        </a:rPr>
                        <m:t>𝑡</m:t>
                      </m:r>
                      <m:r>
                        <a:rPr lang="en-US" i="1">
                          <a:latin typeface="Cambria Math"/>
                        </a:rPr>
                        <m:t>=0.15 </m:t>
                      </m:r>
                      <m:r>
                        <a:rPr lang="en-US" i="1">
                          <a:latin typeface="Cambria Math"/>
                        </a:rPr>
                        <m:t>𝑠</m:t>
                      </m:r>
                    </m:oMath>
                  </m:oMathPara>
                </a14:m>
                <a:endParaRPr lang="en-US" dirty="0"/>
              </a:p>
              <a:p>
                <a:endParaRPr lang="en-US" b="0" dirty="0"/>
              </a:p>
            </p:txBody>
          </p:sp>
        </mc:Choice>
        <mc:Fallback xmlns="">
          <p:sp>
            <p:nvSpPr>
              <p:cNvPr id="3" name="Notes Placeholder 2"/>
              <p:cNvSpPr>
                <a:spLocks noGrp="1"/>
              </p:cNvSpPr>
              <p:nvPr>
                <p:ph type="body" idx="1"/>
              </p:nvPr>
            </p:nvSpPr>
            <p:spPr/>
            <p:txBody>
              <a:bodyPr/>
              <a:lstStyle/>
              <a:p>
                <a:r>
                  <a:rPr lang="en-US" b="0" dirty="0" smtClean="0"/>
                  <a:t>a) </a:t>
                </a:r>
                <a:r>
                  <a:rPr lang="en-US" i="0">
                    <a:latin typeface="Cambria Math"/>
                  </a:rPr>
                  <a:t>𝑣</a:t>
                </a:r>
                <a:r>
                  <a:rPr lang="en-US" i="0">
                    <a:latin typeface="Cambria Math" panose="02040503050406030204" pitchFamily="18" charset="0"/>
                  </a:rPr>
                  <a:t>^</a:t>
                </a:r>
                <a:r>
                  <a:rPr lang="en-US" i="0">
                    <a:latin typeface="Cambria Math"/>
                  </a:rPr>
                  <a:t>2=𝑣</a:t>
                </a:r>
                <a:r>
                  <a:rPr lang="en-US" i="0">
                    <a:latin typeface="Cambria Math" panose="02040503050406030204" pitchFamily="18" charset="0"/>
                  </a:rPr>
                  <a:t>_</a:t>
                </a:r>
                <a:r>
                  <a:rPr lang="en-US" i="0">
                    <a:latin typeface="Cambria Math"/>
                  </a:rPr>
                  <a:t>0</a:t>
                </a:r>
                <a:r>
                  <a:rPr lang="en-US" i="0">
                    <a:latin typeface="Cambria Math" panose="02040503050406030204" pitchFamily="18" charset="0"/>
                  </a:rPr>
                  <a:t>^</a:t>
                </a:r>
                <a:r>
                  <a:rPr lang="en-US" i="0">
                    <a:latin typeface="Cambria Math"/>
                  </a:rPr>
                  <a:t>2+2𝑎</a:t>
                </a:r>
                <a:r>
                  <a:rPr lang="en-US" i="0">
                    <a:latin typeface="Cambria Math" panose="02040503050406030204" pitchFamily="18" charset="0"/>
                  </a:rPr>
                  <a:t>(</a:t>
                </a:r>
                <a:r>
                  <a:rPr lang="en-US" i="0">
                    <a:latin typeface="Cambria Math"/>
                  </a:rPr>
                  <a:t>𝑥−𝑥</a:t>
                </a:r>
                <a:r>
                  <a:rPr lang="en-US" i="0">
                    <a:latin typeface="Cambria Math" panose="02040503050406030204" pitchFamily="18" charset="0"/>
                  </a:rPr>
                  <a:t>_</a:t>
                </a:r>
                <a:r>
                  <a:rPr lang="en-US" i="0">
                    <a:latin typeface="Cambria Math"/>
                  </a:rPr>
                  <a:t>0</a:t>
                </a:r>
                <a:r>
                  <a:rPr lang="en-US" i="0">
                    <a:latin typeface="Cambria Math" panose="02040503050406030204" pitchFamily="18" charset="0"/>
                  </a:rPr>
                  <a:t> )</a:t>
                </a:r>
                <a:endParaRPr lang="en-US" dirty="0"/>
              </a:p>
              <a:p>
                <a:r>
                  <a:rPr lang="en-US" i="0">
                    <a:latin typeface="Cambria Math" panose="02040503050406030204" pitchFamily="18" charset="0"/>
                  </a:rPr>
                  <a:t>(26 𝑐𝑚/𝑠)^2=(0 𝑚/𝑠)^2+2𝑎(2 𝑐𝑚)</a:t>
                </a:r>
                <a:endParaRPr lang="en-US" dirty="0"/>
              </a:p>
              <a:p>
                <a:r>
                  <a:rPr lang="en-US" i="0">
                    <a:latin typeface="Cambria Math" panose="02040503050406030204" pitchFamily="18" charset="0"/>
                  </a:rPr>
                  <a:t>676 (𝑐𝑚^2)/𝑠^2 =4𝑎 𝑐𝑚</a:t>
                </a:r>
                <a:endParaRPr lang="en-US" dirty="0"/>
              </a:p>
              <a:p>
                <a:r>
                  <a:rPr lang="en-US" i="0">
                    <a:latin typeface="Cambria Math"/>
                  </a:rPr>
                  <a:t>𝑎=169 𝑐𝑚</a:t>
                </a:r>
                <a:r>
                  <a:rPr lang="en-US" i="0">
                    <a:latin typeface="Cambria Math" panose="02040503050406030204" pitchFamily="18" charset="0"/>
                  </a:rPr>
                  <a:t>/</a:t>
                </a:r>
                <a:r>
                  <a:rPr lang="en-US" i="0">
                    <a:latin typeface="Cambria Math"/>
                  </a:rPr>
                  <a:t>𝑠</a:t>
                </a:r>
                <a:r>
                  <a:rPr lang="en-US" i="0">
                    <a:latin typeface="Cambria Math" panose="02040503050406030204" pitchFamily="18" charset="0"/>
                  </a:rPr>
                  <a:t>^</a:t>
                </a:r>
                <a:r>
                  <a:rPr lang="en-US" i="0">
                    <a:latin typeface="Cambria Math"/>
                  </a:rPr>
                  <a:t>2</a:t>
                </a:r>
                <a:r>
                  <a:rPr lang="en-US" i="0">
                    <a:latin typeface="Cambria Math" panose="02040503050406030204" pitchFamily="18" charset="0"/>
                  </a:rPr>
                  <a:t> </a:t>
                </a:r>
                <a:endParaRPr lang="en-US" dirty="0"/>
              </a:p>
              <a:p>
                <a:r>
                  <a:rPr lang="en-US" b="0" dirty="0" smtClean="0"/>
                  <a:t>b) </a:t>
                </a:r>
                <a:r>
                  <a:rPr lang="en-US" i="0">
                    <a:latin typeface="Cambria Math"/>
                  </a:rPr>
                  <a:t>𝑥=</a:t>
                </a:r>
                <a:r>
                  <a:rPr lang="en-US" i="0">
                    <a:latin typeface="Cambria Math"/>
                  </a:rPr>
                  <a:t>𝑥</a:t>
                </a:r>
                <a:r>
                  <a:rPr lang="en-US" i="0">
                    <a:latin typeface="Cambria Math" panose="02040503050406030204" pitchFamily="18" charset="0"/>
                  </a:rPr>
                  <a:t>_</a:t>
                </a:r>
                <a:r>
                  <a:rPr lang="en-US" i="0">
                    <a:latin typeface="Cambria Math"/>
                  </a:rPr>
                  <a:t>0+</a:t>
                </a:r>
                <a:r>
                  <a:rPr lang="en-US" i="0">
                    <a:latin typeface="Cambria Math" panose="02040503050406030204" pitchFamily="18" charset="0"/>
                  </a:rPr>
                  <a:t>¯</a:t>
                </a:r>
                <a:r>
                  <a:rPr lang="en-US" i="0">
                    <a:latin typeface="Cambria Math"/>
                  </a:rPr>
                  <a:t>𝑣 𝑡;</a:t>
                </a:r>
                <a:r>
                  <a:rPr lang="en-US" i="0">
                    <a:latin typeface="Cambria Math" panose="02040503050406030204" pitchFamily="18" charset="0"/>
                  </a:rPr>
                  <a:t>¯</a:t>
                </a:r>
                <a:r>
                  <a:rPr lang="en-US" i="0">
                    <a:latin typeface="Cambria Math"/>
                  </a:rPr>
                  <a:t>𝑣=</a:t>
                </a:r>
                <a:r>
                  <a:rPr lang="en-US" i="0">
                    <a:latin typeface="Cambria Math" panose="02040503050406030204" pitchFamily="18" charset="0"/>
                  </a:rPr>
                  <a:t>(</a:t>
                </a:r>
                <a:r>
                  <a:rPr lang="en-US" i="0">
                    <a:latin typeface="Cambria Math"/>
                  </a:rPr>
                  <a:t>𝑣+𝑣</a:t>
                </a:r>
                <a:r>
                  <a:rPr lang="en-US" i="0">
                    <a:latin typeface="Cambria Math" panose="02040503050406030204" pitchFamily="18" charset="0"/>
                  </a:rPr>
                  <a:t>_</a:t>
                </a:r>
                <a:r>
                  <a:rPr lang="en-US" i="0">
                    <a:latin typeface="Cambria Math"/>
                  </a:rPr>
                  <a:t>0</a:t>
                </a:r>
                <a:r>
                  <a:rPr lang="en-US" i="0">
                    <a:latin typeface="Cambria Math" panose="02040503050406030204" pitchFamily="18" charset="0"/>
                  </a:rPr>
                  <a:t>)/</a:t>
                </a:r>
                <a:r>
                  <a:rPr lang="en-US" i="0">
                    <a:latin typeface="Cambria Math"/>
                  </a:rPr>
                  <a:t>2</a:t>
                </a:r>
                <a:endParaRPr lang="en-US" dirty="0"/>
              </a:p>
              <a:p>
                <a:r>
                  <a:rPr lang="en-US" i="0">
                    <a:latin typeface="Cambria Math" panose="02040503050406030204" pitchFamily="18" charset="0"/>
                  </a:rPr>
                  <a:t>¯𝑣=(0 𝑐𝑚/𝑠+26 𝑐𝑚/𝑠)/2=13 𝑐𝑚/𝑠</a:t>
                </a:r>
                <a:endParaRPr lang="en-US" dirty="0"/>
              </a:p>
              <a:p>
                <a:r>
                  <a:rPr lang="en-US" i="0">
                    <a:latin typeface="Cambria Math" panose="02040503050406030204" pitchFamily="18" charset="0"/>
                  </a:rPr>
                  <a:t>𝑥=¯𝑣 𝑡+𝑥_0</a:t>
                </a:r>
                <a:endParaRPr lang="en-US" dirty="0"/>
              </a:p>
              <a:p>
                <a:r>
                  <a:rPr lang="en-US" i="0">
                    <a:latin typeface="Cambria Math" panose="02040503050406030204" pitchFamily="18" charset="0"/>
                  </a:rPr>
                  <a:t>2 𝑐𝑚=(13 𝑐𝑚/𝑠)𝑡</a:t>
                </a:r>
                <a:endParaRPr lang="en-US" dirty="0"/>
              </a:p>
              <a:p>
                <a:r>
                  <a:rPr lang="en-US" i="0">
                    <a:latin typeface="Cambria Math"/>
                  </a:rPr>
                  <a:t>𝑡=0.15 𝑠</a:t>
                </a:r>
                <a:endParaRPr lang="en-US" dirty="0"/>
              </a:p>
              <a:p>
                <a:endParaRPr lang="en-US" b="0" dirty="0"/>
              </a:p>
            </p:txBody>
          </p:sp>
        </mc:Fallback>
      </mc:AlternateContent>
      <p:sp>
        <p:nvSpPr>
          <p:cNvPr id="4" name="Slide Number Placeholder 3"/>
          <p:cNvSpPr>
            <a:spLocks noGrp="1"/>
          </p:cNvSpPr>
          <p:nvPr>
            <p:ph type="sldNum" sz="quarter" idx="10"/>
          </p:nvPr>
        </p:nvSpPr>
        <p:spPr/>
        <p:txBody>
          <a:bodyPr/>
          <a:lstStyle/>
          <a:p>
            <a:fld id="{37E04173-9AA4-4A26-AC82-CAE7B1DEDB29}" type="slidenum">
              <a:rPr lang="en-US" smtClean="0"/>
              <a:t>54</a:t>
            </a:fld>
            <a:endParaRPr lang="en-US"/>
          </a:p>
        </p:txBody>
      </p:sp>
    </p:spTree>
    <p:extLst>
      <p:ext uri="{BB962C8B-B14F-4D97-AF65-F5344CB8AC3E}">
        <p14:creationId xmlns:p14="http://schemas.microsoft.com/office/powerpoint/2010/main" val="1584207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 models, theories, and laws we devise sometimes </a:t>
            </a:r>
            <a:r>
              <a:rPr lang="en-US" i="1" dirty="0"/>
              <a:t>imply the existence of objects or phenomena as yet unobserved.</a:t>
            </a:r>
          </a:p>
          <a:p>
            <a:r>
              <a:rPr lang="en-US" dirty="0"/>
              <a:t>However, if </a:t>
            </a:r>
            <a:r>
              <a:rPr lang="en-US" i="1" dirty="0"/>
              <a:t>experiment </a:t>
            </a:r>
            <a:r>
              <a:rPr lang="en-US" dirty="0"/>
              <a:t>does not verify our predictions, then the theory or law is wrong, no matter how elegant or convenient it is.</a:t>
            </a:r>
          </a:p>
        </p:txBody>
      </p:sp>
      <p:sp>
        <p:nvSpPr>
          <p:cNvPr id="4" name="Slide Number Placeholder 3"/>
          <p:cNvSpPr>
            <a:spLocks noGrp="1"/>
          </p:cNvSpPr>
          <p:nvPr>
            <p:ph type="sldNum" sz="quarter" idx="10"/>
          </p:nvPr>
        </p:nvSpPr>
        <p:spPr/>
        <p:txBody>
          <a:bodyPr/>
          <a:lstStyle/>
          <a:p>
            <a:fld id="{37E04173-9AA4-4A26-AC82-CAE7B1DEDB29}" type="slidenum">
              <a:rPr lang="en-US" smtClean="0"/>
              <a:t>6</a:t>
            </a:fld>
            <a:endParaRPr lang="en-US"/>
          </a:p>
        </p:txBody>
      </p:sp>
    </p:spTree>
    <p:extLst>
      <p:ext uri="{BB962C8B-B14F-4D97-AF65-F5344CB8AC3E}">
        <p14:creationId xmlns:p14="http://schemas.microsoft.com/office/powerpoint/2010/main" val="25651411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55</a:t>
            </a:fld>
            <a:endParaRPr lang="en-US"/>
          </a:p>
        </p:txBody>
      </p:sp>
    </p:spTree>
    <p:extLst>
      <p:ext uri="{BB962C8B-B14F-4D97-AF65-F5344CB8AC3E}">
        <p14:creationId xmlns:p14="http://schemas.microsoft.com/office/powerpoint/2010/main" val="33208971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57</a:t>
            </a:fld>
            <a:endParaRPr lang="en-US"/>
          </a:p>
        </p:txBody>
      </p:sp>
    </p:spTree>
    <p:extLst>
      <p:ext uri="{BB962C8B-B14F-4D97-AF65-F5344CB8AC3E}">
        <p14:creationId xmlns:p14="http://schemas.microsoft.com/office/powerpoint/2010/main" val="16706421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58</a:t>
            </a:fld>
            <a:endParaRPr lang="en-US"/>
          </a:p>
        </p:txBody>
      </p:sp>
    </p:spTree>
    <p:extLst>
      <p:ext uri="{BB962C8B-B14F-4D97-AF65-F5344CB8AC3E}">
        <p14:creationId xmlns:p14="http://schemas.microsoft.com/office/powerpoint/2010/main" val="14658609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59</a:t>
            </a:fld>
            <a:endParaRPr lang="en-US"/>
          </a:p>
        </p:txBody>
      </p:sp>
    </p:spTree>
    <p:extLst>
      <p:ext uri="{BB962C8B-B14F-4D97-AF65-F5344CB8AC3E}">
        <p14:creationId xmlns:p14="http://schemas.microsoft.com/office/powerpoint/2010/main" val="22739869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When solving</a:t>
                </a:r>
                <a:r>
                  <a:rPr lang="en-US" baseline="0" dirty="0"/>
                  <a:t> and taking square root, then use </a:t>
                </a:r>
                <a14:m>
                  <m:oMath xmlns:m="http://schemas.openxmlformats.org/officeDocument/2006/math">
                    <m:r>
                      <a:rPr lang="en-US" b="0" i="1" baseline="0" smtClean="0">
                        <a:latin typeface="Cambria Math"/>
                      </a:rPr>
                      <m:t>±</m:t>
                    </m:r>
                  </m:oMath>
                </a14:m>
                <a:r>
                  <a:rPr lang="en-US" dirty="0"/>
                  <a:t> sign.</a:t>
                </a:r>
                <a:r>
                  <a:rPr lang="en-US" baseline="0" dirty="0"/>
                  <a:t> Took negative here because it was going down.</a:t>
                </a:r>
                <a:endParaRPr lang="en-US" dirty="0"/>
              </a:p>
            </p:txBody>
          </p:sp>
        </mc:Choice>
        <mc:Fallback xmlns="">
          <p:sp>
            <p:nvSpPr>
              <p:cNvPr id="3" name="Notes Placeholder 2"/>
              <p:cNvSpPr>
                <a:spLocks noGrp="1"/>
              </p:cNvSpPr>
              <p:nvPr>
                <p:ph type="body" idx="1"/>
              </p:nvPr>
            </p:nvSpPr>
            <p:spPr/>
            <p:txBody>
              <a:bodyPr/>
              <a:lstStyle/>
              <a:p>
                <a:r>
                  <a:rPr lang="en-US" dirty="0" smtClean="0"/>
                  <a:t>When solving</a:t>
                </a:r>
                <a:r>
                  <a:rPr lang="en-US" baseline="0" dirty="0" smtClean="0"/>
                  <a:t> and taking square root, then use </a:t>
                </a:r>
                <a:r>
                  <a:rPr lang="en-US" b="0" i="0" baseline="0" smtClean="0">
                    <a:latin typeface="Cambria Math"/>
                  </a:rPr>
                  <a:t>±</a:t>
                </a:r>
                <a:r>
                  <a:rPr lang="en-US" dirty="0" smtClean="0"/>
                  <a:t> sign.</a:t>
                </a:r>
                <a:r>
                  <a:rPr lang="en-US" baseline="0" dirty="0" smtClean="0"/>
                  <a:t> Took negative here because it was going down.</a:t>
                </a:r>
                <a:endParaRPr lang="en-US" dirty="0"/>
              </a:p>
            </p:txBody>
          </p:sp>
        </mc:Fallback>
      </mc:AlternateContent>
      <p:sp>
        <p:nvSpPr>
          <p:cNvPr id="4" name="Slide Number Placeholder 3"/>
          <p:cNvSpPr>
            <a:spLocks noGrp="1"/>
          </p:cNvSpPr>
          <p:nvPr>
            <p:ph type="sldNum" sz="quarter" idx="10"/>
          </p:nvPr>
        </p:nvSpPr>
        <p:spPr/>
        <p:txBody>
          <a:bodyPr/>
          <a:lstStyle/>
          <a:p>
            <a:fld id="{37E04173-9AA4-4A26-AC82-CAE7B1DEDB29}" type="slidenum">
              <a:rPr lang="en-US" smtClean="0"/>
              <a:t>60</a:t>
            </a:fld>
            <a:endParaRPr lang="en-US"/>
          </a:p>
        </p:txBody>
      </p:sp>
    </p:spTree>
    <p:extLst>
      <p:ext uri="{BB962C8B-B14F-4D97-AF65-F5344CB8AC3E}">
        <p14:creationId xmlns:p14="http://schemas.microsoft.com/office/powerpoint/2010/main" val="9618873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E04173-9AA4-4A26-AC82-CAE7B1DEDB29}" type="slidenum">
              <a:rPr lang="en-US" smtClean="0"/>
              <a:t>61</a:t>
            </a:fld>
            <a:endParaRPr lang="en-US"/>
          </a:p>
        </p:txBody>
      </p:sp>
    </p:spTree>
    <p:extLst>
      <p:ext uri="{BB962C8B-B14F-4D97-AF65-F5344CB8AC3E}">
        <p14:creationId xmlns:p14="http://schemas.microsoft.com/office/powerpoint/2010/main" val="36547915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62</a:t>
            </a:fld>
            <a:endParaRPr lang="en-US"/>
          </a:p>
        </p:txBody>
      </p:sp>
    </p:spTree>
    <p:extLst>
      <p:ext uri="{BB962C8B-B14F-4D97-AF65-F5344CB8AC3E}">
        <p14:creationId xmlns:p14="http://schemas.microsoft.com/office/powerpoint/2010/main" val="3078160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63</a:t>
            </a:fld>
            <a:endParaRPr lang="en-US"/>
          </a:p>
        </p:txBody>
      </p:sp>
    </p:spTree>
    <p:extLst>
      <p:ext uri="{BB962C8B-B14F-4D97-AF65-F5344CB8AC3E}">
        <p14:creationId xmlns:p14="http://schemas.microsoft.com/office/powerpoint/2010/main" val="7026622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It’s going down.</a:t>
            </a:r>
          </a:p>
        </p:txBody>
      </p:sp>
      <p:sp>
        <p:nvSpPr>
          <p:cNvPr id="4" name="Slide Number Placeholder 3"/>
          <p:cNvSpPr>
            <a:spLocks noGrp="1"/>
          </p:cNvSpPr>
          <p:nvPr>
            <p:ph type="sldNum" sz="quarter" idx="10"/>
          </p:nvPr>
        </p:nvSpPr>
        <p:spPr/>
        <p:txBody>
          <a:bodyPr/>
          <a:lstStyle/>
          <a:p>
            <a:fld id="{37E04173-9AA4-4A26-AC82-CAE7B1DEDB29}" type="slidenum">
              <a:rPr lang="en-US" smtClean="0"/>
              <a:t>64</a:t>
            </a:fld>
            <a:endParaRPr lang="en-US"/>
          </a:p>
        </p:txBody>
      </p:sp>
    </p:spTree>
    <p:extLst>
      <p:ext uri="{BB962C8B-B14F-4D97-AF65-F5344CB8AC3E}">
        <p14:creationId xmlns:p14="http://schemas.microsoft.com/office/powerpoint/2010/main" val="31092784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65</a:t>
            </a:fld>
            <a:endParaRPr lang="en-US"/>
          </a:p>
        </p:txBody>
      </p:sp>
    </p:spTree>
    <p:extLst>
      <p:ext uri="{BB962C8B-B14F-4D97-AF65-F5344CB8AC3E}">
        <p14:creationId xmlns:p14="http://schemas.microsoft.com/office/powerpoint/2010/main" val="3704388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E04173-9AA4-4A26-AC82-CAE7B1DEDB29}" type="slidenum">
              <a:rPr lang="en-US" smtClean="0"/>
              <a:t>7</a:t>
            </a:fld>
            <a:endParaRPr lang="en-US"/>
          </a:p>
        </p:txBody>
      </p:sp>
    </p:spTree>
    <p:extLst>
      <p:ext uri="{BB962C8B-B14F-4D97-AF65-F5344CB8AC3E}">
        <p14:creationId xmlns:p14="http://schemas.microsoft.com/office/powerpoint/2010/main" val="42402140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67</a:t>
            </a:fld>
            <a:endParaRPr lang="en-US"/>
          </a:p>
        </p:txBody>
      </p:sp>
    </p:spTree>
    <p:extLst>
      <p:ext uri="{BB962C8B-B14F-4D97-AF65-F5344CB8AC3E}">
        <p14:creationId xmlns:p14="http://schemas.microsoft.com/office/powerpoint/2010/main" val="36346223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68</a:t>
            </a:fld>
            <a:endParaRPr lang="en-US"/>
          </a:p>
        </p:txBody>
      </p:sp>
    </p:spTree>
    <p:extLst>
      <p:ext uri="{BB962C8B-B14F-4D97-AF65-F5344CB8AC3E}">
        <p14:creationId xmlns:p14="http://schemas.microsoft.com/office/powerpoint/2010/main" val="35414754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69</a:t>
            </a:fld>
            <a:endParaRPr lang="en-US"/>
          </a:p>
        </p:txBody>
      </p:sp>
    </p:spTree>
    <p:extLst>
      <p:ext uri="{BB962C8B-B14F-4D97-AF65-F5344CB8AC3E}">
        <p14:creationId xmlns:p14="http://schemas.microsoft.com/office/powerpoint/2010/main" val="7640538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70</a:t>
            </a:fld>
            <a:endParaRPr lang="en-US"/>
          </a:p>
        </p:txBody>
      </p:sp>
    </p:spTree>
    <p:extLst>
      <p:ext uri="{BB962C8B-B14F-4D97-AF65-F5344CB8AC3E}">
        <p14:creationId xmlns:p14="http://schemas.microsoft.com/office/powerpoint/2010/main" val="42404142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71</a:t>
            </a:fld>
            <a:endParaRPr lang="en-US"/>
          </a:p>
        </p:txBody>
      </p:sp>
    </p:spTree>
    <p:extLst>
      <p:ext uri="{BB962C8B-B14F-4D97-AF65-F5344CB8AC3E}">
        <p14:creationId xmlns:p14="http://schemas.microsoft.com/office/powerpoint/2010/main" val="16119351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72</a:t>
            </a:fld>
            <a:endParaRPr lang="en-US"/>
          </a:p>
        </p:txBody>
      </p:sp>
    </p:spTree>
    <p:extLst>
      <p:ext uri="{BB962C8B-B14F-4D97-AF65-F5344CB8AC3E}">
        <p14:creationId xmlns:p14="http://schemas.microsoft.com/office/powerpoint/2010/main" val="13723844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73</a:t>
            </a:fld>
            <a:endParaRPr lang="en-US"/>
          </a:p>
        </p:txBody>
      </p:sp>
    </p:spTree>
    <p:extLst>
      <p:ext uri="{BB962C8B-B14F-4D97-AF65-F5344CB8AC3E}">
        <p14:creationId xmlns:p14="http://schemas.microsoft.com/office/powerpoint/2010/main" val="1125490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E04173-9AA4-4A26-AC82-CAE7B1DEDB29}" type="slidenum">
              <a:rPr lang="en-US" smtClean="0"/>
              <a:t>74</a:t>
            </a:fld>
            <a:endParaRPr lang="en-US"/>
          </a:p>
        </p:txBody>
      </p:sp>
    </p:spTree>
    <p:extLst>
      <p:ext uri="{BB962C8B-B14F-4D97-AF65-F5344CB8AC3E}">
        <p14:creationId xmlns:p14="http://schemas.microsoft.com/office/powerpoint/2010/main" val="16080547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E04173-9AA4-4A26-AC82-CAE7B1DEDB29}" type="slidenum">
              <a:rPr lang="en-US" smtClean="0"/>
              <a:t>75</a:t>
            </a:fld>
            <a:endParaRPr lang="en-US"/>
          </a:p>
        </p:txBody>
      </p:sp>
    </p:spTree>
    <p:extLst>
      <p:ext uri="{BB962C8B-B14F-4D97-AF65-F5344CB8AC3E}">
        <p14:creationId xmlns:p14="http://schemas.microsoft.com/office/powerpoint/2010/main" val="16080547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76</a:t>
            </a:fld>
            <a:endParaRPr lang="en-US"/>
          </a:p>
        </p:txBody>
      </p:sp>
    </p:spTree>
    <p:extLst>
      <p:ext uri="{BB962C8B-B14F-4D97-AF65-F5344CB8AC3E}">
        <p14:creationId xmlns:p14="http://schemas.microsoft.com/office/powerpoint/2010/main" val="1950340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Meter based on distance light travels in a vacuum in 1/299,792,458 of a second</a:t>
            </a:r>
          </a:p>
          <a:p>
            <a:r>
              <a:rPr lang="en-US" dirty="0"/>
              <a:t>Second based on time</a:t>
            </a:r>
            <a:r>
              <a:rPr lang="en-US" baseline="0" dirty="0"/>
              <a:t> it takes for </a:t>
            </a:r>
            <a:r>
              <a:rPr lang="en-US" dirty="0"/>
              <a:t>9,192,631,770 vibrations of Cesium atoms</a:t>
            </a:r>
          </a:p>
          <a:p>
            <a:r>
              <a:rPr lang="en-US" dirty="0"/>
              <a:t>Mass based on mass of a platinum-iridium cylinder kept with the old meter standard at the International Bureau of Weights and Measures near Paris</a:t>
            </a:r>
          </a:p>
        </p:txBody>
      </p:sp>
      <p:sp>
        <p:nvSpPr>
          <p:cNvPr id="4" name="Slide Number Placeholder 3"/>
          <p:cNvSpPr>
            <a:spLocks noGrp="1"/>
          </p:cNvSpPr>
          <p:nvPr>
            <p:ph type="sldNum" sz="quarter" idx="10"/>
          </p:nvPr>
        </p:nvSpPr>
        <p:spPr/>
        <p:txBody>
          <a:bodyPr/>
          <a:lstStyle/>
          <a:p>
            <a:fld id="{37E04173-9AA4-4A26-AC82-CAE7B1DEDB29}" type="slidenum">
              <a:rPr lang="en-US" smtClean="0"/>
              <a:t>8</a:t>
            </a:fld>
            <a:endParaRPr lang="en-US"/>
          </a:p>
        </p:txBody>
      </p:sp>
    </p:spTree>
    <p:extLst>
      <p:ext uri="{BB962C8B-B14F-4D97-AF65-F5344CB8AC3E}">
        <p14:creationId xmlns:p14="http://schemas.microsoft.com/office/powerpoint/2010/main" val="6771031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Note at highest point, </a:t>
            </a:r>
            <a:r>
              <a:rPr lang="en-US" dirty="0" err="1"/>
              <a:t>vy</a:t>
            </a:r>
            <a:r>
              <a:rPr lang="en-US" dirty="0"/>
              <a:t> =</a:t>
            </a:r>
            <a:r>
              <a:rPr lang="en-US" baseline="0" dirty="0"/>
              <a:t> 0</a:t>
            </a:r>
            <a:endParaRPr lang="en-US" dirty="0"/>
          </a:p>
        </p:txBody>
      </p:sp>
      <p:sp>
        <p:nvSpPr>
          <p:cNvPr id="4" name="Slide Number Placeholder 3"/>
          <p:cNvSpPr>
            <a:spLocks noGrp="1"/>
          </p:cNvSpPr>
          <p:nvPr>
            <p:ph type="sldNum" sz="quarter" idx="10"/>
          </p:nvPr>
        </p:nvSpPr>
        <p:spPr/>
        <p:txBody>
          <a:bodyPr/>
          <a:lstStyle/>
          <a:p>
            <a:fld id="{37E04173-9AA4-4A26-AC82-CAE7B1DEDB29}" type="slidenum">
              <a:rPr lang="en-US" smtClean="0"/>
              <a:t>78</a:t>
            </a:fld>
            <a:endParaRPr lang="en-US"/>
          </a:p>
        </p:txBody>
      </p:sp>
    </p:spTree>
    <p:extLst>
      <p:ext uri="{BB962C8B-B14F-4D97-AF65-F5344CB8AC3E}">
        <p14:creationId xmlns:p14="http://schemas.microsoft.com/office/powerpoint/2010/main" val="2870536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Note at highest point, </a:t>
            </a:r>
            <a:r>
              <a:rPr lang="en-US" dirty="0" err="1"/>
              <a:t>vy</a:t>
            </a:r>
            <a:r>
              <a:rPr lang="en-US" dirty="0"/>
              <a:t> =</a:t>
            </a:r>
            <a:r>
              <a:rPr lang="en-US" baseline="0" dirty="0"/>
              <a:t> 0</a:t>
            </a:r>
            <a:endParaRPr lang="en-US" dirty="0"/>
          </a:p>
        </p:txBody>
      </p:sp>
      <p:sp>
        <p:nvSpPr>
          <p:cNvPr id="4" name="Slide Number Placeholder 3"/>
          <p:cNvSpPr>
            <a:spLocks noGrp="1"/>
          </p:cNvSpPr>
          <p:nvPr>
            <p:ph type="sldNum" sz="quarter" idx="10"/>
          </p:nvPr>
        </p:nvSpPr>
        <p:spPr/>
        <p:txBody>
          <a:bodyPr/>
          <a:lstStyle/>
          <a:p>
            <a:fld id="{37E04173-9AA4-4A26-AC82-CAE7B1DEDB29}" type="slidenum">
              <a:rPr lang="en-US" smtClean="0"/>
              <a:t>79</a:t>
            </a:fld>
            <a:endParaRPr lang="en-US"/>
          </a:p>
        </p:txBody>
      </p:sp>
    </p:spTree>
    <p:extLst>
      <p:ext uri="{BB962C8B-B14F-4D97-AF65-F5344CB8AC3E}">
        <p14:creationId xmlns:p14="http://schemas.microsoft.com/office/powerpoint/2010/main" val="26784543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80</a:t>
            </a:fld>
            <a:endParaRPr lang="en-US"/>
          </a:p>
        </p:txBody>
      </p:sp>
    </p:spTree>
    <p:extLst>
      <p:ext uri="{BB962C8B-B14F-4D97-AF65-F5344CB8AC3E}">
        <p14:creationId xmlns:p14="http://schemas.microsoft.com/office/powerpoint/2010/main" val="33647375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81</a:t>
            </a:fld>
            <a:endParaRPr lang="en-US"/>
          </a:p>
        </p:txBody>
      </p:sp>
    </p:spTree>
    <p:extLst>
      <p:ext uri="{BB962C8B-B14F-4D97-AF65-F5344CB8AC3E}">
        <p14:creationId xmlns:p14="http://schemas.microsoft.com/office/powerpoint/2010/main" val="38607442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X-velocity doesn’t change since no acceleratio</a:t>
            </a:r>
            <a:r>
              <a:rPr lang="en-US" baseline="0" dirty="0"/>
              <a:t>n in x</a:t>
            </a:r>
            <a:endParaRPr lang="en-US" dirty="0"/>
          </a:p>
        </p:txBody>
      </p:sp>
      <p:sp>
        <p:nvSpPr>
          <p:cNvPr id="4" name="Slide Number Placeholder 3"/>
          <p:cNvSpPr>
            <a:spLocks noGrp="1"/>
          </p:cNvSpPr>
          <p:nvPr>
            <p:ph type="sldNum" sz="quarter" idx="10"/>
          </p:nvPr>
        </p:nvSpPr>
        <p:spPr/>
        <p:txBody>
          <a:bodyPr/>
          <a:lstStyle/>
          <a:p>
            <a:fld id="{37E04173-9AA4-4A26-AC82-CAE7B1DEDB29}" type="slidenum">
              <a:rPr lang="en-US" smtClean="0"/>
              <a:t>82</a:t>
            </a:fld>
            <a:endParaRPr lang="en-US"/>
          </a:p>
        </p:txBody>
      </p:sp>
    </p:spTree>
    <p:extLst>
      <p:ext uri="{BB962C8B-B14F-4D97-AF65-F5344CB8AC3E}">
        <p14:creationId xmlns:p14="http://schemas.microsoft.com/office/powerpoint/2010/main" val="23165671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83</a:t>
            </a:fld>
            <a:endParaRPr lang="en-US"/>
          </a:p>
        </p:txBody>
      </p:sp>
    </p:spTree>
    <p:extLst>
      <p:ext uri="{BB962C8B-B14F-4D97-AF65-F5344CB8AC3E}">
        <p14:creationId xmlns:p14="http://schemas.microsoft.com/office/powerpoint/2010/main" val="33668348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84</a:t>
            </a:fld>
            <a:endParaRPr lang="en-US"/>
          </a:p>
        </p:txBody>
      </p:sp>
    </p:spTree>
    <p:extLst>
      <p:ext uri="{BB962C8B-B14F-4D97-AF65-F5344CB8AC3E}">
        <p14:creationId xmlns:p14="http://schemas.microsoft.com/office/powerpoint/2010/main" val="35550614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Hit at the same time since they fall down the same distance and have the same initial</a:t>
            </a:r>
            <a:r>
              <a:rPr lang="en-US" baseline="0" dirty="0"/>
              <a:t> y-velocity.</a:t>
            </a:r>
            <a:endParaRPr lang="en-US" dirty="0"/>
          </a:p>
        </p:txBody>
      </p:sp>
      <p:sp>
        <p:nvSpPr>
          <p:cNvPr id="4" name="Slide Number Placeholder 3"/>
          <p:cNvSpPr>
            <a:spLocks noGrp="1"/>
          </p:cNvSpPr>
          <p:nvPr>
            <p:ph type="sldNum" sz="quarter" idx="10"/>
          </p:nvPr>
        </p:nvSpPr>
        <p:spPr/>
        <p:txBody>
          <a:bodyPr/>
          <a:lstStyle/>
          <a:p>
            <a:fld id="{37E04173-9AA4-4A26-AC82-CAE7B1DEDB29}" type="slidenum">
              <a:rPr lang="en-US" smtClean="0"/>
              <a:t>85</a:t>
            </a:fld>
            <a:endParaRPr lang="en-US"/>
          </a:p>
        </p:txBody>
      </p:sp>
    </p:spTree>
    <p:extLst>
      <p:ext uri="{BB962C8B-B14F-4D97-AF65-F5344CB8AC3E}">
        <p14:creationId xmlns:p14="http://schemas.microsoft.com/office/powerpoint/2010/main" val="25247329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Watch </a:t>
            </a:r>
            <a:r>
              <a:rPr lang="en-US" dirty="0" err="1">
                <a:hlinkClick r:id="rId3" action="ppaction://hlinkfile"/>
              </a:rPr>
              <a:t>MythBusters</a:t>
            </a:r>
            <a:r>
              <a:rPr lang="en-US" dirty="0">
                <a:hlinkClick r:id="rId3" action="ppaction://hlinkfile"/>
              </a:rPr>
              <a:t> bullet drop video</a:t>
            </a:r>
            <a:endParaRPr lang="en-US" dirty="0"/>
          </a:p>
        </p:txBody>
      </p:sp>
      <p:sp>
        <p:nvSpPr>
          <p:cNvPr id="4" name="Slide Number Placeholder 3"/>
          <p:cNvSpPr>
            <a:spLocks noGrp="1"/>
          </p:cNvSpPr>
          <p:nvPr>
            <p:ph type="sldNum" sz="quarter" idx="10"/>
          </p:nvPr>
        </p:nvSpPr>
        <p:spPr/>
        <p:txBody>
          <a:bodyPr/>
          <a:lstStyle/>
          <a:p>
            <a:fld id="{37E04173-9AA4-4A26-AC82-CAE7B1DEDB29}" type="slidenum">
              <a:rPr lang="en-US" smtClean="0"/>
              <a:t>86</a:t>
            </a:fld>
            <a:endParaRPr lang="en-US"/>
          </a:p>
        </p:txBody>
      </p:sp>
    </p:spTree>
    <p:extLst>
      <p:ext uri="{BB962C8B-B14F-4D97-AF65-F5344CB8AC3E}">
        <p14:creationId xmlns:p14="http://schemas.microsoft.com/office/powerpoint/2010/main" val="20630200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87</a:t>
            </a:fld>
            <a:endParaRPr lang="en-US"/>
          </a:p>
        </p:txBody>
      </p:sp>
    </p:spTree>
    <p:extLst>
      <p:ext uri="{BB962C8B-B14F-4D97-AF65-F5344CB8AC3E}">
        <p14:creationId xmlns:p14="http://schemas.microsoft.com/office/powerpoint/2010/main" val="3638983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E04173-9AA4-4A26-AC82-CAE7B1DEDB29}" type="slidenum">
              <a:rPr lang="en-US" smtClean="0"/>
              <a:t>9</a:t>
            </a:fld>
            <a:endParaRPr lang="en-US"/>
          </a:p>
        </p:txBody>
      </p:sp>
    </p:spTree>
    <p:extLst>
      <p:ext uri="{BB962C8B-B14F-4D97-AF65-F5344CB8AC3E}">
        <p14:creationId xmlns:p14="http://schemas.microsoft.com/office/powerpoint/2010/main" val="28321936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88</a:t>
            </a:fld>
            <a:endParaRPr lang="en-US"/>
          </a:p>
        </p:txBody>
      </p:sp>
    </p:spTree>
    <p:extLst>
      <p:ext uri="{BB962C8B-B14F-4D97-AF65-F5344CB8AC3E}">
        <p14:creationId xmlns:p14="http://schemas.microsoft.com/office/powerpoint/2010/main" val="9765724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89</a:t>
            </a:fld>
            <a:endParaRPr lang="en-US"/>
          </a:p>
        </p:txBody>
      </p:sp>
    </p:spTree>
    <p:extLst>
      <p:ext uri="{BB962C8B-B14F-4D97-AF65-F5344CB8AC3E}">
        <p14:creationId xmlns:p14="http://schemas.microsoft.com/office/powerpoint/2010/main" val="21215861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90</a:t>
            </a:fld>
            <a:endParaRPr lang="en-US"/>
          </a:p>
        </p:txBody>
      </p:sp>
    </p:spTree>
    <p:extLst>
      <p:ext uri="{BB962C8B-B14F-4D97-AF65-F5344CB8AC3E}">
        <p14:creationId xmlns:p14="http://schemas.microsoft.com/office/powerpoint/2010/main" val="227438161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91</a:t>
            </a:fld>
            <a:endParaRPr lang="en-US"/>
          </a:p>
        </p:txBody>
      </p:sp>
    </p:spTree>
    <p:extLst>
      <p:ext uri="{BB962C8B-B14F-4D97-AF65-F5344CB8AC3E}">
        <p14:creationId xmlns:p14="http://schemas.microsoft.com/office/powerpoint/2010/main" val="2740312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10</a:t>
            </a:fld>
            <a:endParaRPr lang="en-US"/>
          </a:p>
        </p:txBody>
      </p:sp>
    </p:spTree>
    <p:extLst>
      <p:ext uri="{BB962C8B-B14F-4D97-AF65-F5344CB8AC3E}">
        <p14:creationId xmlns:p14="http://schemas.microsoft.com/office/powerpoint/2010/main" val="1210214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82F8AAA-65C3-4178-B9DA-20B1AFD35587}"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1978D-4EE0-4196-89C3-C64CD7DB4501}" type="slidenum">
              <a:rPr lang="en-US" smtClean="0"/>
              <a:t>‹#›</a:t>
            </a:fld>
            <a:endParaRPr lang="en-US"/>
          </a:p>
        </p:txBody>
      </p:sp>
    </p:spTree>
    <p:extLst>
      <p:ext uri="{BB962C8B-B14F-4D97-AF65-F5344CB8AC3E}">
        <p14:creationId xmlns:p14="http://schemas.microsoft.com/office/powerpoint/2010/main" val="316580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209800" y="2038350"/>
            <a:ext cx="5334000" cy="1066800"/>
          </a:xfrm>
          <a:prstGeom prst="rect">
            <a:avLst/>
          </a:prstGeom>
          <a:effectLst>
            <a:softEdge rad="63500"/>
          </a:effec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2F8AAA-65C3-4178-B9DA-20B1AFD35587}"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1978D-4EE0-4196-89C3-C64CD7DB4501}" type="slidenum">
              <a:rPr lang="en-US" smtClean="0"/>
              <a:t>‹#›</a:t>
            </a:fld>
            <a:endParaRPr lang="en-US"/>
          </a:p>
        </p:txBody>
      </p:sp>
    </p:spTree>
    <p:extLst>
      <p:ext uri="{BB962C8B-B14F-4D97-AF65-F5344CB8AC3E}">
        <p14:creationId xmlns:p14="http://schemas.microsoft.com/office/powerpoint/2010/main" val="650431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209800" y="2038350"/>
            <a:ext cx="5334000" cy="1066800"/>
          </a:xfrm>
          <a:prstGeom prst="rect">
            <a:avLst/>
          </a:prstGeom>
          <a:effectLst>
            <a:softEdge rad="63500"/>
          </a:effectLst>
        </p:spPr>
      </p:pic>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2F8AAA-65C3-4178-B9DA-20B1AFD35587}"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1978D-4EE0-4196-89C3-C64CD7DB4501}" type="slidenum">
              <a:rPr lang="en-US" smtClean="0"/>
              <a:t>‹#›</a:t>
            </a:fld>
            <a:endParaRPr lang="en-US"/>
          </a:p>
        </p:txBody>
      </p:sp>
    </p:spTree>
    <p:extLst>
      <p:ext uri="{BB962C8B-B14F-4D97-AF65-F5344CB8AC3E}">
        <p14:creationId xmlns:p14="http://schemas.microsoft.com/office/powerpoint/2010/main" val="481585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6389C7"/>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171950"/>
            <a:ext cx="9296400" cy="1066800"/>
          </a:xfrm>
          <a:prstGeom prst="rect">
            <a:avLst/>
          </a:prstGeom>
          <a:effectLst>
            <a:softEdge rad="63500"/>
          </a:effectLst>
        </p:spPr>
      </p:pic>
      <p:sp>
        <p:nvSpPr>
          <p:cNvPr id="2" name="Title 1"/>
          <p:cNvSpPr>
            <a:spLocks noGrp="1"/>
          </p:cNvSpPr>
          <p:nvPr>
            <p:ph type="title"/>
          </p:nvPr>
        </p:nvSpPr>
        <p:spPr/>
        <p:txBody>
          <a:bodyPr>
            <a:normAutofit/>
          </a:bodyPr>
          <a:lstStyle>
            <a:lvl1pPr>
              <a:defRPr sz="3200"/>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82F8AAA-65C3-4178-B9DA-20B1AFD35587}"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1978D-4EE0-4196-89C3-C64CD7DB4501}" type="slidenum">
              <a:rPr lang="en-US" smtClean="0"/>
              <a:t>‹#›</a:t>
            </a:fld>
            <a:endParaRPr lang="en-US"/>
          </a:p>
        </p:txBody>
      </p:sp>
    </p:spTree>
    <p:extLst>
      <p:ext uri="{BB962C8B-B14F-4D97-AF65-F5344CB8AC3E}">
        <p14:creationId xmlns:p14="http://schemas.microsoft.com/office/powerpoint/2010/main" val="1066917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6857"/>
            <a:ext cx="7886700" cy="826008"/>
          </a:xfrm>
        </p:spPr>
        <p:txBody>
          <a:bodyPr anchor="b"/>
          <a:lstStyle>
            <a:lvl1pPr>
              <a:defRPr sz="45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623888" y="819151"/>
            <a:ext cx="7886700" cy="3948112"/>
          </a:xfrm>
        </p:spPr>
        <p:txBody>
          <a:bodyPr/>
          <a:lstStyle>
            <a:lvl1pPr marL="0" indent="0">
              <a:buNone/>
              <a:defRPr sz="24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882F8AAA-65C3-4178-B9DA-20B1AFD35587}" type="datetimeFigureOut">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1978D-4EE0-4196-89C3-C64CD7DB4501}" type="slidenum">
              <a:rPr lang="en-US" smtClean="0"/>
              <a:t>‹#›</a:t>
            </a:fld>
            <a:endParaRPr lang="en-US"/>
          </a:p>
        </p:txBody>
      </p:sp>
    </p:spTree>
    <p:extLst>
      <p:ext uri="{BB962C8B-B14F-4D97-AF65-F5344CB8AC3E}">
        <p14:creationId xmlns:p14="http://schemas.microsoft.com/office/powerpoint/2010/main" val="663568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171950"/>
            <a:ext cx="9296400" cy="1066800"/>
          </a:xfrm>
          <a:prstGeom prst="rect">
            <a:avLst/>
          </a:prstGeom>
          <a:effectLst>
            <a:softEdge rad="63500"/>
          </a:effectLst>
        </p:spPr>
      </p:pic>
      <p:sp>
        <p:nvSpPr>
          <p:cNvPr id="2" name="Title 1"/>
          <p:cNvSpPr>
            <a:spLocks noGrp="1"/>
          </p:cNvSpPr>
          <p:nvPr>
            <p:ph type="title"/>
          </p:nvPr>
        </p:nvSpPr>
        <p:spPr/>
        <p:txBody>
          <a:bodyPr>
            <a:normAutofit/>
          </a:bodyPr>
          <a:lstStyle>
            <a:lvl1pPr>
              <a:defRPr sz="3200"/>
            </a:lvl1pPr>
          </a:lstStyle>
          <a:p>
            <a:r>
              <a:rPr lang="en-US" dirty="0"/>
              <a:t>Click to edit Master title style</a:t>
            </a:r>
          </a:p>
        </p:txBody>
      </p:sp>
      <p:sp>
        <p:nvSpPr>
          <p:cNvPr id="3" name="Content Placeholder 2"/>
          <p:cNvSpPr>
            <a:spLocks noGrp="1"/>
          </p:cNvSpPr>
          <p:nvPr>
            <p:ph sz="half" idx="1"/>
          </p:nvPr>
        </p:nvSpPr>
        <p:spPr>
          <a:xfrm>
            <a:off x="0" y="1128712"/>
            <a:ext cx="4514850" cy="350401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128712"/>
            <a:ext cx="4514850" cy="35040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2F8AAA-65C3-4178-B9DA-20B1AFD35587}" type="datetimeFigureOut">
              <a:rPr lang="en-US" smtClean="0"/>
              <a:t>8/17/2021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F1978D-4EE0-4196-89C3-C64CD7DB4501}" type="slidenum">
              <a:rPr lang="en-US" smtClean="0"/>
              <a:t>‹#›</a:t>
            </a:fld>
            <a:endParaRPr lang="en-US"/>
          </a:p>
        </p:txBody>
      </p:sp>
    </p:spTree>
    <p:extLst>
      <p:ext uri="{BB962C8B-B14F-4D97-AF65-F5344CB8AC3E}">
        <p14:creationId xmlns:p14="http://schemas.microsoft.com/office/powerpoint/2010/main" val="2235171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171950"/>
            <a:ext cx="9296400" cy="1066800"/>
          </a:xfrm>
          <a:prstGeom prst="rect">
            <a:avLst/>
          </a:prstGeom>
          <a:effectLst>
            <a:softEdge rad="63500"/>
          </a:effectLst>
        </p:spPr>
      </p:pic>
      <p:sp>
        <p:nvSpPr>
          <p:cNvPr id="2" name="Title 1"/>
          <p:cNvSpPr>
            <a:spLocks noGrp="1"/>
          </p:cNvSpPr>
          <p:nvPr>
            <p:ph type="title"/>
          </p:nvPr>
        </p:nvSpPr>
        <p:spPr>
          <a:xfrm>
            <a:off x="0" y="0"/>
            <a:ext cx="9144000" cy="994172"/>
          </a:xfrm>
        </p:spPr>
        <p:txBody>
          <a:bodyPr/>
          <a:lstStyle/>
          <a:p>
            <a:r>
              <a:rPr lang="en-US" dirty="0"/>
              <a:t>Click to edit Master title style</a:t>
            </a:r>
          </a:p>
        </p:txBody>
      </p:sp>
      <p:sp>
        <p:nvSpPr>
          <p:cNvPr id="3" name="Text Placeholder 2"/>
          <p:cNvSpPr>
            <a:spLocks noGrp="1"/>
          </p:cNvSpPr>
          <p:nvPr>
            <p:ph type="body" idx="1"/>
          </p:nvPr>
        </p:nvSpPr>
        <p:spPr>
          <a:xfrm>
            <a:off x="0" y="1063229"/>
            <a:ext cx="4498182"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0" y="1681164"/>
            <a:ext cx="4498182" cy="296108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063229"/>
            <a:ext cx="451485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681164"/>
            <a:ext cx="4514850" cy="29610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2F8AAA-65C3-4178-B9DA-20B1AFD35587}" type="datetimeFigureOut">
              <a:rPr lang="en-US" smtClean="0"/>
              <a:t>8/17/2021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F1978D-4EE0-4196-89C3-C64CD7DB4501}" type="slidenum">
              <a:rPr lang="en-US" smtClean="0"/>
              <a:t>‹#›</a:t>
            </a:fld>
            <a:endParaRPr lang="en-US"/>
          </a:p>
        </p:txBody>
      </p:sp>
    </p:spTree>
    <p:extLst>
      <p:ext uri="{BB962C8B-B14F-4D97-AF65-F5344CB8AC3E}">
        <p14:creationId xmlns:p14="http://schemas.microsoft.com/office/powerpoint/2010/main" val="1747971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171950"/>
            <a:ext cx="9296400" cy="1066800"/>
          </a:xfrm>
          <a:prstGeom prst="rect">
            <a:avLst/>
          </a:prstGeom>
          <a:effectLst>
            <a:softEdge rad="63500"/>
          </a:effectLst>
        </p:spPr>
      </p:pic>
      <p:sp>
        <p:nvSpPr>
          <p:cNvPr id="2" name="Title 1"/>
          <p:cNvSpPr>
            <a:spLocks noGrp="1"/>
          </p:cNvSpPr>
          <p:nvPr>
            <p:ph type="title"/>
          </p:nvPr>
        </p:nvSpPr>
        <p:spPr/>
        <p:txBody>
          <a:bodyPr>
            <a:normAutofit/>
          </a:bodyPr>
          <a:lstStyle>
            <a:lvl1pPr>
              <a:defRPr sz="3200"/>
            </a:lvl1pPr>
          </a:lstStyle>
          <a:p>
            <a:r>
              <a:rPr lang="en-US" dirty="0"/>
              <a:t>Click to edit Master title style</a:t>
            </a:r>
          </a:p>
        </p:txBody>
      </p:sp>
      <p:sp>
        <p:nvSpPr>
          <p:cNvPr id="3" name="Date Placeholder 2"/>
          <p:cNvSpPr>
            <a:spLocks noGrp="1"/>
          </p:cNvSpPr>
          <p:nvPr>
            <p:ph type="dt" sz="half" idx="10"/>
          </p:nvPr>
        </p:nvSpPr>
        <p:spPr/>
        <p:txBody>
          <a:bodyPr/>
          <a:lstStyle/>
          <a:p>
            <a:fld id="{882F8AAA-65C3-4178-B9DA-20B1AFD35587}" type="datetimeFigureOut">
              <a:rPr lang="en-US" smtClean="0"/>
              <a:t>8/17/2021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F1978D-4EE0-4196-89C3-C64CD7DB4501}" type="slidenum">
              <a:rPr lang="en-US" smtClean="0"/>
              <a:t>‹#›</a:t>
            </a:fld>
            <a:endParaRPr lang="en-US"/>
          </a:p>
        </p:txBody>
      </p:sp>
    </p:spTree>
    <p:extLst>
      <p:ext uri="{BB962C8B-B14F-4D97-AF65-F5344CB8AC3E}">
        <p14:creationId xmlns:p14="http://schemas.microsoft.com/office/powerpoint/2010/main" val="1333578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171950"/>
            <a:ext cx="9296400" cy="1066800"/>
          </a:xfrm>
          <a:prstGeom prst="rect">
            <a:avLst/>
          </a:prstGeom>
          <a:effectLst>
            <a:softEdge rad="63500"/>
          </a:effectLst>
        </p:spPr>
      </p:pic>
      <p:sp>
        <p:nvSpPr>
          <p:cNvPr id="2" name="Date Placeholder 1"/>
          <p:cNvSpPr>
            <a:spLocks noGrp="1"/>
          </p:cNvSpPr>
          <p:nvPr>
            <p:ph type="dt" sz="half" idx="10"/>
          </p:nvPr>
        </p:nvSpPr>
        <p:spPr/>
        <p:txBody>
          <a:bodyPr/>
          <a:lstStyle/>
          <a:p>
            <a:fld id="{882F8AAA-65C3-4178-B9DA-20B1AFD35587}" type="datetimeFigureOut">
              <a:rPr lang="en-US" smtClean="0"/>
              <a:t>8/17/2021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F1978D-4EE0-4196-89C3-C64CD7DB4501}" type="slidenum">
              <a:rPr lang="en-US" smtClean="0"/>
              <a:t>‹#›</a:t>
            </a:fld>
            <a:endParaRPr lang="en-US"/>
          </a:p>
        </p:txBody>
      </p:sp>
    </p:spTree>
    <p:extLst>
      <p:ext uri="{BB962C8B-B14F-4D97-AF65-F5344CB8AC3E}">
        <p14:creationId xmlns:p14="http://schemas.microsoft.com/office/powerpoint/2010/main" val="2012929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171950"/>
            <a:ext cx="9296400" cy="1066800"/>
          </a:xfrm>
          <a:prstGeom prst="rect">
            <a:avLst/>
          </a:prstGeom>
          <a:effectLst>
            <a:softEdge rad="63500"/>
          </a:effectLst>
        </p:spPr>
      </p:pic>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82F8AAA-65C3-4178-B9DA-20B1AFD35587}" type="datetimeFigureOut">
              <a:rPr lang="en-US" smtClean="0"/>
              <a:t>8/17/2021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F1978D-4EE0-4196-89C3-C64CD7DB4501}" type="slidenum">
              <a:rPr lang="en-US" smtClean="0"/>
              <a:t>‹#›</a:t>
            </a:fld>
            <a:endParaRPr lang="en-US"/>
          </a:p>
        </p:txBody>
      </p:sp>
    </p:spTree>
    <p:extLst>
      <p:ext uri="{BB962C8B-B14F-4D97-AF65-F5344CB8AC3E}">
        <p14:creationId xmlns:p14="http://schemas.microsoft.com/office/powerpoint/2010/main" val="3488522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171950"/>
            <a:ext cx="9296400" cy="1066800"/>
          </a:xfrm>
          <a:prstGeom prst="rect">
            <a:avLst/>
          </a:prstGeom>
          <a:effectLst>
            <a:softEdge rad="63500"/>
          </a:effectLst>
        </p:spPr>
      </p:pic>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82F8AAA-65C3-4178-B9DA-20B1AFD35587}" type="datetimeFigureOut">
              <a:rPr lang="en-US" smtClean="0"/>
              <a:t>8/17/2021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F1978D-4EE0-4196-89C3-C64CD7DB4501}" type="slidenum">
              <a:rPr lang="en-US" smtClean="0"/>
              <a:t>‹#›</a:t>
            </a:fld>
            <a:endParaRPr lang="en-US"/>
          </a:p>
        </p:txBody>
      </p:sp>
    </p:spTree>
    <p:extLst>
      <p:ext uri="{BB962C8B-B14F-4D97-AF65-F5344CB8AC3E}">
        <p14:creationId xmlns:p14="http://schemas.microsoft.com/office/powerpoint/2010/main" val="581230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389C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0" y="1047750"/>
            <a:ext cx="9144000" cy="35849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bg1"/>
                </a:solidFill>
              </a:defRPr>
            </a:lvl1pPr>
          </a:lstStyle>
          <a:p>
            <a:fld id="{882F8AAA-65C3-4178-B9DA-20B1AFD35587}" type="datetimeFigureOut">
              <a:rPr lang="en-US" smtClean="0"/>
              <a:pPr/>
              <a:t>8/17/2021</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bg1"/>
                </a:solidFill>
              </a:defRPr>
            </a:lvl1pPr>
          </a:lstStyle>
          <a:p>
            <a:fld id="{2CF1978D-4EE0-4196-89C3-C64CD7DB4501}" type="slidenum">
              <a:rPr lang="en-US" smtClean="0"/>
              <a:pPr/>
              <a:t>‹#›</a:t>
            </a:fld>
            <a:endParaRPr lang="en-US"/>
          </a:p>
        </p:txBody>
      </p:sp>
    </p:spTree>
    <p:extLst>
      <p:ext uri="{BB962C8B-B14F-4D97-AF65-F5344CB8AC3E}">
        <p14:creationId xmlns:p14="http://schemas.microsoft.com/office/powerpoint/2010/main" val="190598153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685800" rtl="0" eaLnBrk="1" latinLnBrk="0" hangingPunct="1">
        <a:lnSpc>
          <a:spcPct val="90000"/>
        </a:lnSpc>
        <a:spcBef>
          <a:spcPct val="0"/>
        </a:spcBef>
        <a:buNone/>
        <a:defRPr sz="3200" kern="1200">
          <a:solidFill>
            <a:schemeClr val="tx1"/>
          </a:solidFill>
          <a:effectLst>
            <a:outerShdw blurRad="50800" dist="38100" dir="2700000" algn="tl" rotWithShape="0">
              <a:prstClr val="black">
                <a:alpha val="40000"/>
              </a:prstClr>
            </a:outerShdw>
          </a:effectLst>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bg1"/>
          </a:solidFill>
          <a:latin typeface="Cambria" panose="02040503050406030204" pitchFamily="18"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bg1"/>
          </a:solidFill>
          <a:latin typeface="Cambria" panose="02040503050406030204" pitchFamily="18"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400" kern="1200">
          <a:solidFill>
            <a:schemeClr val="bg1"/>
          </a:solidFill>
          <a:latin typeface="Cambria" panose="02040503050406030204" pitchFamily="18"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2400" kern="1200">
          <a:solidFill>
            <a:schemeClr val="bg1"/>
          </a:solidFill>
          <a:latin typeface="Cambria" panose="02040503050406030204" pitchFamily="18"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2400" kern="1200">
          <a:solidFill>
            <a:schemeClr val="bg1"/>
          </a:solidFill>
          <a:latin typeface="Cambria" panose="02040503050406030204"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mailto:rwright@andrews.ed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openstaxcollege.org/textbooks/college-physics"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2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5" Type="http://schemas.openxmlformats.org/officeDocument/2006/relationships/image" Target="../media/image56.png"/><Relationship Id="rId4" Type="http://schemas.openxmlformats.org/officeDocument/2006/relationships/notesSlide" Target="../notesSlides/notesSlide5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35.jpg"/></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40.jpg"/></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41.wmf"/></Relationships>
</file>

<file path=ppt/slides/_rels/slide7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7" Type="http://schemas.openxmlformats.org/officeDocument/2006/relationships/image" Target="../media/image77.png"/><Relationship Id="rId2" Type="http://schemas.openxmlformats.org/officeDocument/2006/relationships/notesSlide" Target="../notesSlides/notesSlide67.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75.png"/><Relationship Id="rId4" Type="http://schemas.openxmlformats.org/officeDocument/2006/relationships/image" Target="../media/image490.png"/></Relationships>
</file>

<file path=ppt/slides/_rels/slide75.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notesSlide" Target="../notesSlides/notesSlide68.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78.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6.jpg"/><Relationship Id="rId4" Type="http://schemas.openxmlformats.org/officeDocument/2006/relationships/image" Target="../media/image5.jpeg"/></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8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4.xml"/><Relationship Id="rId1" Type="http://schemas.openxmlformats.org/officeDocument/2006/relationships/slideLayout" Target="../slideLayouts/slideLayout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8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90.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0.png"/><Relationship Id="rId4" Type="http://schemas.openxmlformats.org/officeDocument/2006/relationships/notesSlide" Target="../notesSlides/notesSlide78.xml"/></Relationships>
</file>

<file path=ppt/slides/_rels/slide8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image" Target="../media/image93.png"/></Relationships>
</file>

<file path=ppt/slides/_rels/slide8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8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1.xml"/><Relationship Id="rId1" Type="http://schemas.openxmlformats.org/officeDocument/2006/relationships/slideLayout" Target="../slideLayouts/slideLayout4.xml"/><Relationship Id="rId5" Type="http://schemas.openxmlformats.org/officeDocument/2006/relationships/image" Target="../media/image98.png"/><Relationship Id="rId4" Type="http://schemas.openxmlformats.org/officeDocument/2006/relationships/image" Target="../media/image9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Introduction and Kinematics</a:t>
            </a:r>
          </a:p>
        </p:txBody>
      </p:sp>
      <p:sp>
        <p:nvSpPr>
          <p:cNvPr id="3" name="Subtitle 2"/>
          <p:cNvSpPr>
            <a:spLocks noGrp="1"/>
          </p:cNvSpPr>
          <p:nvPr>
            <p:ph type="subTitle" idx="1"/>
          </p:nvPr>
        </p:nvSpPr>
        <p:spPr/>
        <p:txBody>
          <a:bodyPr>
            <a:normAutofit/>
          </a:bodyPr>
          <a:lstStyle/>
          <a:p>
            <a:r>
              <a:rPr lang="en-US" dirty="0"/>
              <a:t>Physics</a:t>
            </a:r>
          </a:p>
          <a:p>
            <a:r>
              <a:rPr lang="en-US" dirty="0"/>
              <a:t>Unit 1</a:t>
            </a:r>
          </a:p>
          <a:p>
            <a:r>
              <a:rPr lang="en-US" dirty="0"/>
              <a:t>Chapters 1 - 3</a:t>
            </a:r>
          </a:p>
        </p:txBody>
      </p:sp>
    </p:spTree>
    <p:extLst>
      <p:ext uri="{BB962C8B-B14F-4D97-AF65-F5344CB8AC3E}">
        <p14:creationId xmlns:p14="http://schemas.microsoft.com/office/powerpoint/2010/main" val="2098817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01-01 Introduction, Units, and Uncertainty</a:t>
            </a:r>
            <a:endParaRPr lang="en-US" sz="3600" dirty="0"/>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p:txBody>
              <a:bodyPr/>
              <a:lstStyle/>
              <a:p>
                <a:r>
                  <a:rPr lang="en-US" dirty="0"/>
                  <a:t>Unit conversions</a:t>
                </a:r>
              </a:p>
              <a:p>
                <a:r>
                  <a:rPr lang="en-US" dirty="0"/>
                  <a:t>Multiply by conversion factors so that the unwanted unit cancels out</a:t>
                </a:r>
              </a:p>
              <a:p>
                <a:endParaRPr lang="en-US" dirty="0"/>
              </a:p>
              <a:p>
                <a:r>
                  <a:rPr lang="en-US" dirty="0"/>
                  <a:t>Convert 20 </a:t>
                </a:r>
                <a:r>
                  <a:rPr lang="en-US" dirty="0" err="1"/>
                  <a:t>Gm</a:t>
                </a:r>
                <a:r>
                  <a:rPr lang="en-US" dirty="0"/>
                  <a:t> to m</a:t>
                </a:r>
              </a:p>
              <a:p>
                <a:pPr lvl="1"/>
                <a14:m>
                  <m:oMath xmlns:m="http://schemas.openxmlformats.org/officeDocument/2006/math">
                    <m:f>
                      <m:fPr>
                        <m:ctrlPr>
                          <a:rPr lang="en-US" b="0" i="1" smtClean="0">
                            <a:latin typeface="Cambria Math" panose="02040503050406030204" pitchFamily="18" charset="0"/>
                          </a:rPr>
                        </m:ctrlPr>
                      </m:fPr>
                      <m:num>
                        <m:r>
                          <a:rPr lang="en-US" b="0" i="1" smtClean="0">
                            <a:latin typeface="Cambria Math"/>
                          </a:rPr>
                          <m:t>20 </m:t>
                        </m:r>
                        <m:r>
                          <a:rPr lang="en-US" b="0" i="1" smtClean="0">
                            <a:latin typeface="Cambria Math"/>
                          </a:rPr>
                          <m:t>𝐺𝑚</m:t>
                        </m:r>
                      </m:num>
                      <m:den/>
                    </m:f>
                    <m:r>
                      <a:rPr lang="en-US" b="0" i="1" smtClean="0">
                        <a:latin typeface="Cambria Math"/>
                      </a:rPr>
                      <m:t>⋅</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a:rPr>
                              <m:t>1×</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9</m:t>
                                </m:r>
                              </m:sup>
                            </m:sSup>
                            <m:r>
                              <a:rPr lang="en-US" b="0" i="1" smtClean="0">
                                <a:latin typeface="Cambria Math"/>
                              </a:rPr>
                              <m:t> </m:t>
                            </m:r>
                            <m:r>
                              <a:rPr lang="en-US" b="0" i="1" smtClean="0">
                                <a:latin typeface="Cambria Math"/>
                              </a:rPr>
                              <m:t>𝑚</m:t>
                            </m:r>
                          </m:num>
                          <m:den>
                            <m:r>
                              <a:rPr lang="en-US" b="0" i="1" smtClean="0">
                                <a:latin typeface="Cambria Math"/>
                              </a:rPr>
                              <m:t>1 </m:t>
                            </m:r>
                            <m:r>
                              <a:rPr lang="en-US" b="0" i="1" smtClean="0">
                                <a:latin typeface="Cambria Math"/>
                              </a:rPr>
                              <m:t>𝐺𝑚</m:t>
                            </m:r>
                          </m:den>
                        </m:f>
                      </m:e>
                    </m:d>
                  </m:oMath>
                </a14:m>
                <a:endParaRPr lang="en-US" b="0" dirty="0"/>
              </a:p>
              <a:p>
                <a:pPr lvl="1"/>
                <a14:m>
                  <m:oMath xmlns:m="http://schemas.openxmlformats.org/officeDocument/2006/math">
                    <m:r>
                      <a:rPr lang="en-US" b="0" i="1" smtClean="0">
                        <a:latin typeface="Cambria Math"/>
                      </a:rPr>
                      <m:t>2×</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10</m:t>
                        </m:r>
                      </m:sup>
                    </m:sSup>
                    <m:r>
                      <a:rPr lang="en-US" b="0" i="1" smtClean="0">
                        <a:latin typeface="Cambria Math"/>
                      </a:rPr>
                      <m:t> </m:t>
                    </m:r>
                    <m:r>
                      <a:rPr lang="en-US" b="0" i="1" smtClean="0">
                        <a:latin typeface="Cambria Math"/>
                      </a:rPr>
                      <m:t>𝑚</m:t>
                    </m:r>
                  </m:oMath>
                </a14:m>
                <a:endParaRPr lang="en-US" dirty="0"/>
              </a:p>
              <a:p>
                <a:endParaRPr lang="en-US" dirty="0"/>
              </a:p>
              <a:p>
                <a:endParaRPr lang="en-US"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blipFill>
                <a:blip r:embed="rId3"/>
                <a:stretch>
                  <a:fillRect l="-867" t="-1361"/>
                </a:stretch>
              </a:blipFill>
            </p:spPr>
            <p:txBody>
              <a:bodyPr/>
              <a:lstStyle/>
              <a:p>
                <a:r>
                  <a:rPr lang="en-US">
                    <a:noFill/>
                  </a:rPr>
                  <a:t> </a:t>
                </a:r>
              </a:p>
            </p:txBody>
          </p:sp>
        </mc:Fallback>
      </mc:AlternateContent>
      <p:cxnSp>
        <p:nvCxnSpPr>
          <p:cNvPr id="4" name="Straight Connector 3"/>
          <p:cNvCxnSpPr/>
          <p:nvPr/>
        </p:nvCxnSpPr>
        <p:spPr>
          <a:xfrm flipV="1">
            <a:off x="914400" y="3562350"/>
            <a:ext cx="457200" cy="1143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1981200" y="3867150"/>
            <a:ext cx="457200" cy="1143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786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1+#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1+#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01-01 Introduction, Units, and Uncertainty</a:t>
            </a:r>
            <a:endParaRPr lang="en-US" sz="3600" dirty="0"/>
          </a:p>
        </p:txBody>
      </p:sp>
      <mc:AlternateContent xmlns:mc="http://schemas.openxmlformats.org/markup-compatibility/2006" xmlns:a14="http://schemas.microsoft.com/office/drawing/2010/main">
        <mc:Choice Requires="a14">
          <p:sp>
            <p:nvSpPr>
              <p:cNvPr id="8" name="Content Placeholder 7"/>
              <p:cNvSpPr>
                <a:spLocks noGrp="1"/>
              </p:cNvSpPr>
              <p:nvPr>
                <p:ph idx="1"/>
              </p:nvPr>
            </p:nvSpPr>
            <p:spPr/>
            <p:txBody>
              <a:bodyPr/>
              <a:lstStyle/>
              <a:p>
                <a:r>
                  <a:rPr lang="en-US" dirty="0"/>
                  <a:t>Convert 5 cg to kg</a:t>
                </a:r>
              </a:p>
              <a:p>
                <a:pPr lvl="1"/>
                <a14:m>
                  <m:oMath xmlns:m="http://schemas.openxmlformats.org/officeDocument/2006/math">
                    <m:f>
                      <m:fPr>
                        <m:ctrlPr>
                          <a:rPr lang="en-US" b="0" i="1" smtClean="0">
                            <a:latin typeface="Cambria Math" panose="02040503050406030204" pitchFamily="18" charset="0"/>
                          </a:rPr>
                        </m:ctrlPr>
                      </m:fPr>
                      <m:num>
                        <m:r>
                          <a:rPr lang="en-US" b="0" i="1" smtClean="0">
                            <a:latin typeface="Cambria Math"/>
                          </a:rPr>
                          <m:t>5 </m:t>
                        </m:r>
                        <m:r>
                          <a:rPr lang="en-US" b="0" i="1" smtClean="0">
                            <a:latin typeface="Cambria Math"/>
                          </a:rPr>
                          <m:t>𝑐𝑔</m:t>
                        </m:r>
                      </m:num>
                      <m:den/>
                    </m:f>
                    <m:r>
                      <a:rPr lang="en-US" b="0" i="1" smtClean="0">
                        <a:latin typeface="Cambria Math"/>
                      </a:rPr>
                      <m:t>⋅</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a:rPr>
                              <m:t>1×</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−2</m:t>
                                </m:r>
                              </m:sup>
                            </m:sSup>
                            <m:r>
                              <a:rPr lang="en-US" b="0" i="1" smtClean="0">
                                <a:latin typeface="Cambria Math"/>
                              </a:rPr>
                              <m:t> </m:t>
                            </m:r>
                            <m:r>
                              <a:rPr lang="en-US" b="0" i="1" smtClean="0">
                                <a:latin typeface="Cambria Math"/>
                              </a:rPr>
                              <m:t>𝑔</m:t>
                            </m:r>
                          </m:num>
                          <m:den>
                            <m:r>
                              <a:rPr lang="en-US" b="0" i="1" smtClean="0">
                                <a:latin typeface="Cambria Math"/>
                              </a:rPr>
                              <m:t>1 </m:t>
                            </m:r>
                            <m:r>
                              <a:rPr lang="en-US" b="0" i="1" smtClean="0">
                                <a:latin typeface="Cambria Math"/>
                              </a:rPr>
                              <m:t>𝑐𝑔</m:t>
                            </m:r>
                          </m:den>
                        </m:f>
                      </m:e>
                    </m:d>
                    <m:r>
                      <a:rPr lang="en-US" b="0" i="1" smtClean="0">
                        <a:latin typeface="Cambria Math"/>
                      </a:rPr>
                      <m:t>⋅</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a:rPr>
                              <m:t>1 </m:t>
                            </m:r>
                            <m:r>
                              <a:rPr lang="en-US" b="0" i="1" smtClean="0">
                                <a:latin typeface="Cambria Math"/>
                              </a:rPr>
                              <m:t>𝑘𝑔</m:t>
                            </m:r>
                          </m:num>
                          <m:den>
                            <m:r>
                              <a:rPr lang="en-US" b="0" i="1" smtClean="0">
                                <a:latin typeface="Cambria Math"/>
                              </a:rPr>
                              <m:t>1×</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3</m:t>
                                </m:r>
                              </m:sup>
                            </m:sSup>
                            <m:r>
                              <a:rPr lang="en-US" b="0" i="1" smtClean="0">
                                <a:latin typeface="Cambria Math"/>
                              </a:rPr>
                              <m:t> </m:t>
                            </m:r>
                            <m:r>
                              <a:rPr lang="en-US" b="0" i="1" smtClean="0">
                                <a:latin typeface="Cambria Math"/>
                              </a:rPr>
                              <m:t>𝑔</m:t>
                            </m:r>
                          </m:den>
                        </m:f>
                      </m:e>
                    </m:d>
                  </m:oMath>
                </a14:m>
                <a:endParaRPr lang="en-US" b="0" dirty="0"/>
              </a:p>
              <a:p>
                <a:pPr lvl="1"/>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5×</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−2</m:t>
                            </m:r>
                          </m:sup>
                        </m:sSup>
                        <m:r>
                          <a:rPr lang="en-US" b="0" i="1" smtClean="0">
                            <a:latin typeface="Cambria Math"/>
                          </a:rPr>
                          <m:t> </m:t>
                        </m:r>
                        <m:r>
                          <a:rPr lang="en-US" b="0" i="1" smtClean="0">
                            <a:latin typeface="Cambria Math"/>
                          </a:rPr>
                          <m:t>𝑘𝑔</m:t>
                        </m:r>
                      </m:num>
                      <m:den>
                        <m:r>
                          <a:rPr lang="en-US" b="0" i="1" smtClean="0">
                            <a:latin typeface="Cambria Math"/>
                          </a:rPr>
                          <m:t>1×</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3</m:t>
                            </m:r>
                          </m:sup>
                        </m:sSup>
                      </m:den>
                    </m:f>
                  </m:oMath>
                </a14:m>
                <a:endParaRPr lang="en-US" b="0" i="1" dirty="0">
                  <a:latin typeface="Cambria Math"/>
                </a:endParaRPr>
              </a:p>
              <a:p>
                <a:pPr lvl="1"/>
                <a14:m>
                  <m:oMath xmlns:m="http://schemas.openxmlformats.org/officeDocument/2006/math">
                    <m:r>
                      <a:rPr lang="en-US" b="0" i="1" smtClean="0">
                        <a:latin typeface="Cambria Math"/>
                      </a:rPr>
                      <m:t>5×</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m:t>
                        </m:r>
                        <m:r>
                          <a:rPr lang="en-US" b="0" i="1" smtClean="0">
                            <a:latin typeface="Cambria Math" panose="02040503050406030204" pitchFamily="18" charset="0"/>
                          </a:rPr>
                          <m:t>5</m:t>
                        </m:r>
                      </m:sup>
                    </m:sSup>
                    <m:r>
                      <a:rPr lang="en-US" b="0" i="1" smtClean="0">
                        <a:latin typeface="Cambria Math"/>
                      </a:rPr>
                      <m:t> </m:t>
                    </m:r>
                    <m:r>
                      <a:rPr lang="en-US" b="0" i="1" smtClean="0">
                        <a:latin typeface="Cambria Math"/>
                      </a:rPr>
                      <m:t>𝑘𝑔</m:t>
                    </m:r>
                  </m:oMath>
                </a14:m>
                <a:endParaRPr lang="en-US" b="0" dirty="0"/>
              </a:p>
              <a:p>
                <a:endParaRPr lang="en-US" dirty="0"/>
              </a:p>
              <a:p>
                <a:endParaRPr lang="en-US" dirty="0"/>
              </a:p>
            </p:txBody>
          </p:sp>
        </mc:Choice>
        <mc:Fallback xmlns="">
          <p:sp>
            <p:nvSpPr>
              <p:cNvPr id="8" name="Content Placeholder 7"/>
              <p:cNvSpPr>
                <a:spLocks noGrp="1" noRot="1" noChangeAspect="1" noMove="1" noResize="1" noEditPoints="1" noAdjustHandles="1" noChangeArrowheads="1" noChangeShapeType="1" noTextEdit="1"/>
              </p:cNvSpPr>
              <p:nvPr>
                <p:ph idx="1"/>
              </p:nvPr>
            </p:nvSpPr>
            <p:spPr>
              <a:blipFill>
                <a:blip r:embed="rId3"/>
                <a:stretch>
                  <a:fillRect l="-867" t="-1361"/>
                </a:stretch>
              </a:blipFill>
            </p:spPr>
            <p:txBody>
              <a:bodyPr/>
              <a:lstStyle/>
              <a:p>
                <a:r>
                  <a:rPr lang="en-US">
                    <a:noFill/>
                  </a:rPr>
                  <a:t> </a:t>
                </a:r>
              </a:p>
            </p:txBody>
          </p:sp>
        </mc:Fallback>
      </mc:AlternateContent>
      <p:cxnSp>
        <p:nvCxnSpPr>
          <p:cNvPr id="4" name="Straight Connector 3"/>
          <p:cNvCxnSpPr/>
          <p:nvPr/>
        </p:nvCxnSpPr>
        <p:spPr>
          <a:xfrm flipV="1">
            <a:off x="762000" y="1504950"/>
            <a:ext cx="457200" cy="1143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1853610" y="1847850"/>
            <a:ext cx="457200" cy="1143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2176131" y="1553860"/>
            <a:ext cx="457200" cy="1143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537098" y="1924050"/>
            <a:ext cx="457200" cy="1143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731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01-01 Introduction, Units, and Uncertainty</a:t>
            </a:r>
            <a:endParaRPr lang="en-US" sz="3600" dirty="0"/>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p:txBody>
              <a:bodyPr/>
              <a:lstStyle/>
              <a:p>
                <a:r>
                  <a:rPr lang="en-US" dirty="0"/>
                  <a:t>Convert 25 km/h to m/s</a:t>
                </a:r>
              </a:p>
              <a:p>
                <a:pPr lvl="1"/>
                <a14:m>
                  <m:oMath xmlns:m="http://schemas.openxmlformats.org/officeDocument/2006/math">
                    <m:f>
                      <m:fPr>
                        <m:ctrlPr>
                          <a:rPr lang="en-US" i="1">
                            <a:latin typeface="Cambria Math" panose="02040503050406030204" pitchFamily="18" charset="0"/>
                          </a:rPr>
                        </m:ctrlPr>
                      </m:fPr>
                      <m:num>
                        <m:r>
                          <a:rPr lang="en-US" i="1">
                            <a:latin typeface="Cambria Math"/>
                          </a:rPr>
                          <m:t>25 </m:t>
                        </m:r>
                        <m:r>
                          <a:rPr lang="en-US" i="1">
                            <a:latin typeface="Cambria Math"/>
                          </a:rPr>
                          <m:t>𝑘𝑚</m:t>
                        </m:r>
                      </m:num>
                      <m:den>
                        <m:r>
                          <a:rPr lang="en-US" i="1">
                            <a:latin typeface="Cambria Math"/>
                          </a:rPr>
                          <m:t>1 </m:t>
                        </m:r>
                        <m:r>
                          <a:rPr lang="en-US" i="1">
                            <a:latin typeface="Cambria Math"/>
                          </a:rPr>
                          <m:t>h</m:t>
                        </m:r>
                      </m:den>
                    </m:f>
                    <m:r>
                      <a:rPr lang="en-US" i="1">
                        <a:latin typeface="Cambria Math"/>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a:rPr>
                              <m:t>1×</m:t>
                            </m:r>
                            <m:sSup>
                              <m:sSupPr>
                                <m:ctrlPr>
                                  <a:rPr lang="en-US" i="1">
                                    <a:latin typeface="Cambria Math" panose="02040503050406030204" pitchFamily="18" charset="0"/>
                                  </a:rPr>
                                </m:ctrlPr>
                              </m:sSupPr>
                              <m:e>
                                <m:r>
                                  <a:rPr lang="en-US" i="1">
                                    <a:latin typeface="Cambria Math"/>
                                  </a:rPr>
                                  <m:t>10</m:t>
                                </m:r>
                              </m:e>
                              <m:sup>
                                <m:r>
                                  <a:rPr lang="en-US" i="1">
                                    <a:latin typeface="Cambria Math"/>
                                  </a:rPr>
                                  <m:t>3</m:t>
                                </m:r>
                              </m:sup>
                            </m:sSup>
                            <m:r>
                              <a:rPr lang="en-US" i="1">
                                <a:latin typeface="Cambria Math"/>
                              </a:rPr>
                              <m:t> </m:t>
                            </m:r>
                            <m:r>
                              <a:rPr lang="en-US" i="1">
                                <a:latin typeface="Cambria Math"/>
                              </a:rPr>
                              <m:t>𝑚</m:t>
                            </m:r>
                          </m:num>
                          <m:den>
                            <m:r>
                              <a:rPr lang="en-US" i="1">
                                <a:latin typeface="Cambria Math"/>
                              </a:rPr>
                              <m:t>1 </m:t>
                            </m:r>
                            <m:r>
                              <a:rPr lang="en-US" i="1">
                                <a:latin typeface="Cambria Math"/>
                              </a:rPr>
                              <m:t>𝑘𝑚</m:t>
                            </m:r>
                          </m:den>
                        </m:f>
                      </m:e>
                    </m:d>
                    <m:r>
                      <a:rPr lang="en-US" i="1">
                        <a:latin typeface="Cambria Math"/>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a:rPr>
                              <m:t>1 </m:t>
                            </m:r>
                            <m:r>
                              <a:rPr lang="en-US" i="1">
                                <a:latin typeface="Cambria Math"/>
                              </a:rPr>
                              <m:t>h</m:t>
                            </m:r>
                          </m:num>
                          <m:den>
                            <m:r>
                              <a:rPr lang="en-US" i="1">
                                <a:latin typeface="Cambria Math"/>
                              </a:rPr>
                              <m:t>60 </m:t>
                            </m:r>
                            <m:r>
                              <a:rPr lang="en-US" i="1">
                                <a:latin typeface="Cambria Math"/>
                              </a:rPr>
                              <m:t>𝑚𝑖𝑛</m:t>
                            </m:r>
                          </m:den>
                        </m:f>
                      </m:e>
                    </m:d>
                    <m:r>
                      <a:rPr lang="en-US" i="1">
                        <a:latin typeface="Cambria Math"/>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a:rPr>
                              <m:t>1 </m:t>
                            </m:r>
                            <m:r>
                              <a:rPr lang="en-US" i="1">
                                <a:latin typeface="Cambria Math"/>
                              </a:rPr>
                              <m:t>𝑚𝑖𝑛</m:t>
                            </m:r>
                          </m:num>
                          <m:den>
                            <m:r>
                              <a:rPr lang="en-US" i="1">
                                <a:latin typeface="Cambria Math"/>
                              </a:rPr>
                              <m:t>60 </m:t>
                            </m:r>
                            <m:r>
                              <a:rPr lang="en-US" i="1">
                                <a:latin typeface="Cambria Math"/>
                              </a:rPr>
                              <m:t>𝑠</m:t>
                            </m:r>
                          </m:den>
                        </m:f>
                      </m:e>
                    </m:d>
                  </m:oMath>
                </a14:m>
                <a:endParaRPr lang="en-US" dirty="0"/>
              </a:p>
              <a:p>
                <a:pPr lvl="1"/>
                <a14:m>
                  <m:oMath xmlns:m="http://schemas.openxmlformats.org/officeDocument/2006/math">
                    <m:f>
                      <m:fPr>
                        <m:ctrlPr>
                          <a:rPr lang="en-US" i="1">
                            <a:latin typeface="Cambria Math" panose="02040503050406030204" pitchFamily="18" charset="0"/>
                          </a:rPr>
                        </m:ctrlPr>
                      </m:fPr>
                      <m:num>
                        <m:r>
                          <a:rPr lang="en-US" i="1">
                            <a:latin typeface="Cambria Math"/>
                          </a:rPr>
                          <m:t>2.5×</m:t>
                        </m:r>
                        <m:sSup>
                          <m:sSupPr>
                            <m:ctrlPr>
                              <a:rPr lang="en-US" i="1">
                                <a:latin typeface="Cambria Math" panose="02040503050406030204" pitchFamily="18" charset="0"/>
                              </a:rPr>
                            </m:ctrlPr>
                          </m:sSupPr>
                          <m:e>
                            <m:r>
                              <a:rPr lang="en-US" i="1">
                                <a:latin typeface="Cambria Math"/>
                              </a:rPr>
                              <m:t>10</m:t>
                            </m:r>
                          </m:e>
                          <m:sup>
                            <m:r>
                              <a:rPr lang="en-US" i="1">
                                <a:latin typeface="Cambria Math"/>
                              </a:rPr>
                              <m:t>4</m:t>
                            </m:r>
                          </m:sup>
                        </m:sSup>
                        <m:r>
                          <a:rPr lang="en-US" i="1">
                            <a:latin typeface="Cambria Math"/>
                          </a:rPr>
                          <m:t> </m:t>
                        </m:r>
                        <m:r>
                          <a:rPr lang="en-US" i="1">
                            <a:latin typeface="Cambria Math"/>
                          </a:rPr>
                          <m:t>𝑚</m:t>
                        </m:r>
                      </m:num>
                      <m:den>
                        <m:r>
                          <a:rPr lang="en-US" i="1">
                            <a:latin typeface="Cambria Math"/>
                          </a:rPr>
                          <m:t>3600 </m:t>
                        </m:r>
                        <m:r>
                          <a:rPr lang="en-US" i="1">
                            <a:latin typeface="Cambria Math"/>
                          </a:rPr>
                          <m:t>𝑠</m:t>
                        </m:r>
                      </m:den>
                    </m:f>
                  </m:oMath>
                </a14:m>
                <a:endParaRPr lang="en-US" dirty="0"/>
              </a:p>
              <a:p>
                <a:pPr lvl="1"/>
                <a14:m>
                  <m:oMath xmlns:m="http://schemas.openxmlformats.org/officeDocument/2006/math">
                    <m:r>
                      <a:rPr lang="en-US" i="1">
                        <a:latin typeface="Cambria Math"/>
                      </a:rPr>
                      <m:t>6.94 </m:t>
                    </m:r>
                    <m:r>
                      <a:rPr lang="en-US" i="1">
                        <a:latin typeface="Cambria Math"/>
                      </a:rPr>
                      <m:t>𝑚</m:t>
                    </m:r>
                    <m:r>
                      <a:rPr lang="en-US" i="1">
                        <a:latin typeface="Cambria Math"/>
                      </a:rPr>
                      <m:t>/</m:t>
                    </m:r>
                    <m:r>
                      <a:rPr lang="en-US" i="1">
                        <a:latin typeface="Cambria Math"/>
                      </a:rPr>
                      <m:t>𝑠</m:t>
                    </m:r>
                  </m:oMath>
                </a14:m>
                <a:endParaRPr lang="en-US" dirty="0"/>
              </a:p>
              <a:p>
                <a:endParaRPr lang="en-US" dirty="0"/>
              </a:p>
              <a:p>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blipFill>
                <a:blip r:embed="rId3"/>
                <a:stretch>
                  <a:fillRect l="-867" t="-1361"/>
                </a:stretch>
              </a:blipFill>
            </p:spPr>
            <p:txBody>
              <a:bodyPr/>
              <a:lstStyle/>
              <a:p>
                <a:r>
                  <a:rPr lang="en-US">
                    <a:noFill/>
                  </a:rPr>
                  <a:t> </a:t>
                </a:r>
              </a:p>
            </p:txBody>
          </p:sp>
        </mc:Fallback>
      </mc:AlternateContent>
      <p:cxnSp>
        <p:nvCxnSpPr>
          <p:cNvPr id="5" name="Straight Connector 4"/>
          <p:cNvCxnSpPr/>
          <p:nvPr/>
        </p:nvCxnSpPr>
        <p:spPr>
          <a:xfrm flipV="1">
            <a:off x="914400" y="1581150"/>
            <a:ext cx="457200" cy="1143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2057400" y="1877409"/>
            <a:ext cx="457200" cy="1143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914400" y="1914253"/>
            <a:ext cx="457200" cy="1143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572000" y="1581150"/>
            <a:ext cx="457200" cy="1143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3429000" y="1914253"/>
            <a:ext cx="457200" cy="1143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429000" y="1581150"/>
            <a:ext cx="457200" cy="1143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06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01-01 Introduction, Units, and Uncertainty</a:t>
            </a:r>
            <a:endParaRPr lang="en-US" sz="3600" dirty="0"/>
          </a:p>
        </p:txBody>
      </p:sp>
      <p:sp>
        <p:nvSpPr>
          <p:cNvPr id="4" name="Content Placeholder 3"/>
          <p:cNvSpPr>
            <a:spLocks noGrp="1"/>
          </p:cNvSpPr>
          <p:nvPr>
            <p:ph idx="1"/>
          </p:nvPr>
        </p:nvSpPr>
        <p:spPr/>
        <p:txBody>
          <a:bodyPr/>
          <a:lstStyle/>
          <a:p>
            <a:r>
              <a:rPr lang="en-US" dirty="0"/>
              <a:t>Accuracy is how close a measurement is to the correct value for that measurement.</a:t>
            </a:r>
          </a:p>
          <a:p>
            <a:r>
              <a:rPr lang="en-US" dirty="0"/>
              <a:t>Precision of a measurement system is refers to how close the agreement is between repeated measurements.</a:t>
            </a:r>
          </a:p>
          <a:p>
            <a:endParaRPr lang="en-US" dirty="0"/>
          </a:p>
        </p:txBody>
      </p:sp>
    </p:spTree>
    <p:extLst>
      <p:ext uri="{BB962C8B-B14F-4D97-AF65-F5344CB8AC3E}">
        <p14:creationId xmlns:p14="http://schemas.microsoft.com/office/powerpoint/2010/main" val="68922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01-01 Introduction, Units, and Uncertainty</a:t>
            </a:r>
            <a:endParaRPr lang="en-US" sz="3600" dirty="0"/>
          </a:p>
        </p:txBody>
      </p:sp>
      <p:sp>
        <p:nvSpPr>
          <p:cNvPr id="5" name="Text Placeholder 4"/>
          <p:cNvSpPr>
            <a:spLocks noGrp="1"/>
          </p:cNvSpPr>
          <p:nvPr>
            <p:ph type="body" idx="1"/>
          </p:nvPr>
        </p:nvSpPr>
        <p:spPr/>
        <p:txBody>
          <a:bodyPr>
            <a:noAutofit/>
          </a:bodyPr>
          <a:lstStyle/>
          <a:p>
            <a:pPr algn="ctr"/>
            <a:r>
              <a:rPr lang="en-US" sz="2800" dirty="0"/>
              <a:t>Accurate but not precise</a:t>
            </a:r>
          </a:p>
        </p:txBody>
      </p:sp>
      <p:sp>
        <p:nvSpPr>
          <p:cNvPr id="6" name="Text Placeholder 5"/>
          <p:cNvSpPr>
            <a:spLocks noGrp="1"/>
          </p:cNvSpPr>
          <p:nvPr>
            <p:ph type="body" sz="quarter" idx="3"/>
          </p:nvPr>
        </p:nvSpPr>
        <p:spPr/>
        <p:txBody>
          <a:bodyPr>
            <a:noAutofit/>
          </a:bodyPr>
          <a:lstStyle/>
          <a:p>
            <a:pPr algn="ctr"/>
            <a:r>
              <a:rPr lang="en-US" sz="2800" dirty="0"/>
              <a:t>Precise but not accurate</a:t>
            </a:r>
          </a:p>
        </p:txBody>
      </p:sp>
      <p:pic>
        <p:nvPicPr>
          <p:cNvPr id="9"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848822" y="1750220"/>
            <a:ext cx="2800538" cy="2724697"/>
          </a:xfrm>
          <a:prstGeom prst="rect">
            <a:avLst/>
          </a:prstGeom>
          <a:noFill/>
          <a:ln w="9525">
            <a:noFill/>
            <a:miter lim="800000"/>
            <a:headEnd/>
            <a:tailEnd/>
          </a:ln>
        </p:spPr>
      </p:pic>
      <p:pic>
        <p:nvPicPr>
          <p:cNvPr id="10" name="Content Placeholder 7"/>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bwMode="auto">
          <a:xfrm>
            <a:off x="5541731" y="1750220"/>
            <a:ext cx="2689687" cy="2724697"/>
          </a:xfrm>
          <a:prstGeom prst="rect">
            <a:avLst/>
          </a:prstGeom>
          <a:noFill/>
          <a:ln w="9525">
            <a:noFill/>
            <a:miter lim="800000"/>
            <a:headEnd/>
            <a:tailEnd/>
          </a:ln>
        </p:spPr>
      </p:pic>
    </p:spTree>
    <p:extLst>
      <p:ext uri="{BB962C8B-B14F-4D97-AF65-F5344CB8AC3E}">
        <p14:creationId xmlns:p14="http://schemas.microsoft.com/office/powerpoint/2010/main" val="336929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01-01 Introduction, Units, and Uncertainty</a:t>
            </a:r>
            <a:endParaRPr lang="en-US" sz="3600" dirty="0"/>
          </a:p>
        </p:txBody>
      </p:sp>
      <p:sp>
        <p:nvSpPr>
          <p:cNvPr id="4" name="Content Placeholder 3"/>
          <p:cNvSpPr>
            <a:spLocks noGrp="1"/>
          </p:cNvSpPr>
          <p:nvPr>
            <p:ph idx="1"/>
          </p:nvPr>
        </p:nvSpPr>
        <p:spPr/>
        <p:txBody>
          <a:bodyPr/>
          <a:lstStyle/>
          <a:p>
            <a:r>
              <a:rPr lang="en-US" dirty="0"/>
              <a:t>The accuracy and precision of a measuring system leads to uncertainty.</a:t>
            </a:r>
          </a:p>
          <a:p>
            <a:endParaRPr lang="en-US" dirty="0"/>
          </a:p>
          <a:p>
            <a:r>
              <a:rPr lang="en-US" dirty="0"/>
              <a:t>A device can repeated get the same measurement (precise), but always be wrong (not accurate).</a:t>
            </a:r>
          </a:p>
          <a:p>
            <a:endParaRPr lang="en-US" dirty="0"/>
          </a:p>
        </p:txBody>
      </p:sp>
    </p:spTree>
    <p:extLst>
      <p:ext uri="{BB962C8B-B14F-4D97-AF65-F5344CB8AC3E}">
        <p14:creationId xmlns:p14="http://schemas.microsoft.com/office/powerpoint/2010/main" val="267363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01-01 Introduction, Units, and Uncertainty</a:t>
            </a:r>
            <a:endParaRPr lang="en-US" sz="3600" dirty="0"/>
          </a:p>
        </p:txBody>
      </p:sp>
      <p:sp>
        <p:nvSpPr>
          <p:cNvPr id="6" name="Content Placeholder 5"/>
          <p:cNvSpPr>
            <a:spLocks noGrp="1"/>
          </p:cNvSpPr>
          <p:nvPr>
            <p:ph sz="half" idx="1"/>
          </p:nvPr>
        </p:nvSpPr>
        <p:spPr/>
        <p:txBody>
          <a:bodyPr/>
          <a:lstStyle/>
          <a:p>
            <a:r>
              <a:rPr lang="en-US" sz="2000" dirty="0"/>
              <a:t>Significant Figures</a:t>
            </a:r>
          </a:p>
          <a:p>
            <a:pPr lvl="1"/>
            <a:r>
              <a:rPr lang="en-US" sz="2000" dirty="0"/>
              <a:t>Used to reflect uncertainty in measurements</a:t>
            </a:r>
          </a:p>
          <a:p>
            <a:r>
              <a:rPr lang="en-US" sz="2000" dirty="0"/>
              <a:t>Each measuring device can only measure so accurately</a:t>
            </a:r>
          </a:p>
          <a:p>
            <a:r>
              <a:rPr lang="en-US" sz="2000" dirty="0"/>
              <a:t>The last digit is always an estimate</a:t>
            </a:r>
          </a:p>
          <a:p>
            <a:endParaRPr lang="en-US" sz="2000" dirty="0"/>
          </a:p>
          <a:p>
            <a:pPr lvl="1"/>
            <a:endParaRPr lang="en-US" sz="2000" dirty="0"/>
          </a:p>
          <a:p>
            <a:endParaRPr lang="en-US" dirty="0"/>
          </a:p>
        </p:txBody>
      </p:sp>
      <p:sp>
        <p:nvSpPr>
          <p:cNvPr id="7" name="Content Placeholder 6"/>
          <p:cNvSpPr>
            <a:spLocks noGrp="1"/>
          </p:cNvSpPr>
          <p:nvPr>
            <p:ph sz="half" idx="2"/>
          </p:nvPr>
        </p:nvSpPr>
        <p:spPr/>
        <p:txBody>
          <a:bodyPr/>
          <a:lstStyle/>
          <a:p>
            <a:endParaRPr lang="en-US"/>
          </a:p>
        </p:txBody>
      </p:sp>
      <p:pic>
        <p:nvPicPr>
          <p:cNvPr id="4" name="Picture Placeholder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9150" y="833505"/>
            <a:ext cx="4514850" cy="2047212"/>
          </a:xfrm>
          <a:prstGeom prst="rect">
            <a:avLst/>
          </a:prstGeom>
        </p:spPr>
      </p:pic>
      <p:pic>
        <p:nvPicPr>
          <p:cNvPr id="5" name="Picture Placeholder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6788" y="2518172"/>
            <a:ext cx="3957212" cy="2625328"/>
          </a:xfrm>
          <a:prstGeom prst="rect">
            <a:avLst/>
          </a:prstGeom>
        </p:spPr>
      </p:pic>
    </p:spTree>
    <p:extLst>
      <p:ext uri="{BB962C8B-B14F-4D97-AF65-F5344CB8AC3E}">
        <p14:creationId xmlns:p14="http://schemas.microsoft.com/office/powerpoint/2010/main" val="121041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01-01 Introduction, Units, and Uncertainty</a:t>
            </a:r>
            <a:endParaRPr lang="en-US" sz="3600" dirty="0"/>
          </a:p>
        </p:txBody>
      </p:sp>
      <p:sp>
        <p:nvSpPr>
          <p:cNvPr id="4" name="Content Placeholder 3"/>
          <p:cNvSpPr>
            <a:spLocks noGrp="1"/>
          </p:cNvSpPr>
          <p:nvPr>
            <p:ph idx="1"/>
          </p:nvPr>
        </p:nvSpPr>
        <p:spPr/>
        <p:txBody>
          <a:bodyPr>
            <a:normAutofit fontScale="77500" lnSpcReduction="20000"/>
          </a:bodyPr>
          <a:lstStyle/>
          <a:p>
            <a:pPr>
              <a:lnSpc>
                <a:spcPct val="130000"/>
              </a:lnSpc>
            </a:pPr>
            <a:r>
              <a:rPr lang="en-US" dirty="0"/>
              <a:t>To find significant figures</a:t>
            </a:r>
          </a:p>
          <a:p>
            <a:pPr lvl="1">
              <a:lnSpc>
                <a:spcPct val="130000"/>
              </a:lnSpc>
            </a:pPr>
            <a:r>
              <a:rPr lang="en-US" dirty="0"/>
              <a:t>Ignore placeholder zeros between the decimal point and the first nonzero digit</a:t>
            </a:r>
          </a:p>
          <a:p>
            <a:pPr lvl="1">
              <a:lnSpc>
                <a:spcPct val="130000"/>
              </a:lnSpc>
            </a:pPr>
            <a:r>
              <a:rPr lang="en-US" dirty="0"/>
              <a:t>Count the number of other digits</a:t>
            </a:r>
          </a:p>
          <a:p>
            <a:pPr>
              <a:lnSpc>
                <a:spcPct val="120000"/>
              </a:lnSpc>
            </a:pPr>
            <a:r>
              <a:rPr lang="en-US" dirty="0"/>
              <a:t>0.000000602</a:t>
            </a:r>
          </a:p>
          <a:p>
            <a:pPr lvl="1">
              <a:lnSpc>
                <a:spcPct val="130000"/>
              </a:lnSpc>
            </a:pPr>
            <a:r>
              <a:rPr lang="en-US" dirty="0"/>
              <a:t>3 sig figs</a:t>
            </a:r>
          </a:p>
          <a:p>
            <a:pPr>
              <a:lnSpc>
                <a:spcPct val="130000"/>
              </a:lnSpc>
            </a:pPr>
            <a:r>
              <a:rPr lang="en-US" dirty="0"/>
              <a:t>1032000</a:t>
            </a:r>
          </a:p>
          <a:p>
            <a:pPr lvl="1">
              <a:lnSpc>
                <a:spcPct val="130000"/>
              </a:lnSpc>
            </a:pPr>
            <a:r>
              <a:rPr lang="en-US" dirty="0"/>
              <a:t>4 sig figs</a:t>
            </a:r>
          </a:p>
          <a:p>
            <a:pPr>
              <a:lnSpc>
                <a:spcPct val="130000"/>
              </a:lnSpc>
            </a:pPr>
            <a:r>
              <a:rPr lang="en-US" dirty="0"/>
              <a:t>1.023</a:t>
            </a:r>
          </a:p>
          <a:p>
            <a:pPr lvl="1">
              <a:lnSpc>
                <a:spcPct val="130000"/>
              </a:lnSpc>
            </a:pPr>
            <a:r>
              <a:rPr lang="en-US" dirty="0"/>
              <a:t>4 sig figs</a:t>
            </a:r>
          </a:p>
          <a:p>
            <a:pPr>
              <a:lnSpc>
                <a:spcPct val="130000"/>
              </a:lnSpc>
            </a:pPr>
            <a:endParaRPr lang="en-US" dirty="0"/>
          </a:p>
        </p:txBody>
      </p:sp>
    </p:spTree>
    <p:extLst>
      <p:ext uri="{BB962C8B-B14F-4D97-AF65-F5344CB8AC3E}">
        <p14:creationId xmlns:p14="http://schemas.microsoft.com/office/powerpoint/2010/main" val="427226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01-01 Introduction, Units, and Uncertainty</a:t>
            </a:r>
            <a:endParaRPr lang="en-US" sz="3600" dirty="0"/>
          </a:p>
        </p:txBody>
      </p:sp>
      <mc:AlternateContent xmlns:mc="http://schemas.openxmlformats.org/markup-compatibility/2006" xmlns:a14="http://schemas.microsoft.com/office/drawing/2010/main">
        <mc:Choice Requires="a14">
          <p:sp>
            <p:nvSpPr>
              <p:cNvPr id="5" name="Content Placeholder 2"/>
              <p:cNvSpPr>
                <a:spLocks noGrp="1"/>
              </p:cNvSpPr>
              <p:nvPr>
                <p:ph idx="1"/>
              </p:nvPr>
            </p:nvSpPr>
            <p:spPr/>
            <p:txBody>
              <a:bodyPr>
                <a:normAutofit fontScale="85000" lnSpcReduction="10000"/>
              </a:bodyPr>
              <a:lstStyle/>
              <a:p>
                <a:pPr>
                  <a:lnSpc>
                    <a:spcPct val="120000"/>
                  </a:lnSpc>
                </a:pPr>
                <a:r>
                  <a:rPr lang="en-US" dirty="0"/>
                  <a:t>Rules for combining significant figures</a:t>
                </a:r>
              </a:p>
              <a:p>
                <a:pPr lvl="1"/>
                <a:r>
                  <a:rPr lang="en-US" dirty="0"/>
                  <a:t>Addition or subtraction</a:t>
                </a:r>
              </a:p>
              <a:p>
                <a:pPr lvl="2"/>
                <a:r>
                  <a:rPr lang="en-US" dirty="0"/>
                  <a:t>The answer can contain no more decimal places than the least precise measurement.</a:t>
                </a:r>
              </a:p>
              <a:p>
                <a:pPr lvl="2"/>
                <a14:m>
                  <m:oMath xmlns:m="http://schemas.openxmlformats.org/officeDocument/2006/math">
                    <m:r>
                      <a:rPr lang="en-US" i="1" dirty="0" smtClean="0">
                        <a:latin typeface="Cambria Math"/>
                      </a:rPr>
                      <m:t>1.02 + 2.0223 = 3.04</m:t>
                    </m:r>
                  </m:oMath>
                </a14:m>
                <a:endParaRPr lang="en-US" dirty="0"/>
              </a:p>
              <a:p>
                <a:pPr lvl="1"/>
                <a:r>
                  <a:rPr lang="en-US" dirty="0"/>
                  <a:t>Multiplication or division</a:t>
                </a:r>
              </a:p>
              <a:p>
                <a:pPr lvl="2"/>
                <a:r>
                  <a:rPr lang="en-US" dirty="0"/>
                  <a:t>The result should have the same number of significant figures as the quantity having the least significant figures entering into the calculation.</a:t>
                </a:r>
              </a:p>
              <a:p>
                <a:pPr lvl="2"/>
                <a14:m>
                  <m:oMath xmlns:m="http://schemas.openxmlformats.org/officeDocument/2006/math">
                    <m:r>
                      <a:rPr lang="en-US" b="0" i="1" smtClean="0">
                        <a:latin typeface="Cambria Math"/>
                      </a:rPr>
                      <m:t>1.002⋅2.0223=2.026</m:t>
                    </m:r>
                  </m:oMath>
                </a14:m>
                <a:endParaRPr lang="en-US" dirty="0"/>
              </a:p>
              <a:p>
                <a:r>
                  <a:rPr lang="en-US" dirty="0"/>
                  <a:t>I will accept 3 significant figures for all problems in future assignments.</a:t>
                </a:r>
              </a:p>
            </p:txBody>
          </p:sp>
        </mc:Choice>
        <mc:Fallback xmlns="">
          <p:sp>
            <p:nvSpPr>
              <p:cNvPr id="5" name="Content Placeholder 2"/>
              <p:cNvSpPr>
                <a:spLocks noGrp="1" noRot="1" noChangeAspect="1" noMove="1" noResize="1" noEditPoints="1" noAdjustHandles="1" noChangeArrowheads="1" noChangeShapeType="1" noTextEdit="1"/>
              </p:cNvSpPr>
              <p:nvPr>
                <p:ph idx="1"/>
              </p:nvPr>
            </p:nvSpPr>
            <p:spPr>
              <a:blipFill>
                <a:blip r:embed="rId3"/>
                <a:stretch>
                  <a:fillRect l="-600" t="-1020"/>
                </a:stretch>
              </a:blipFill>
            </p:spPr>
            <p:txBody>
              <a:bodyPr/>
              <a:lstStyle/>
              <a:p>
                <a:r>
                  <a:rPr lang="en-US">
                    <a:noFill/>
                  </a:rPr>
                  <a:t> </a:t>
                </a:r>
              </a:p>
            </p:txBody>
          </p:sp>
        </mc:Fallback>
      </mc:AlternateContent>
    </p:spTree>
    <p:extLst>
      <p:ext uri="{BB962C8B-B14F-4D97-AF65-F5344CB8AC3E}">
        <p14:creationId xmlns:p14="http://schemas.microsoft.com/office/powerpoint/2010/main" val="330162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01-01 Homework</a:t>
            </a:r>
          </a:p>
        </p:txBody>
      </p:sp>
      <p:sp>
        <p:nvSpPr>
          <p:cNvPr id="6" name="Content Placeholder 5"/>
          <p:cNvSpPr>
            <a:spLocks noGrp="1"/>
          </p:cNvSpPr>
          <p:nvPr>
            <p:ph sz="half" idx="2"/>
          </p:nvPr>
        </p:nvSpPr>
        <p:spPr/>
        <p:txBody>
          <a:bodyPr/>
          <a:lstStyle/>
          <a:p>
            <a:endParaRPr lang="en-US"/>
          </a:p>
        </p:txBody>
      </p:sp>
      <p:sp>
        <p:nvSpPr>
          <p:cNvPr id="7" name="Content Placeholder 1"/>
          <p:cNvSpPr>
            <a:spLocks noGrp="1"/>
          </p:cNvSpPr>
          <p:nvPr>
            <p:ph sz="half" idx="1"/>
          </p:nvPr>
        </p:nvSpPr>
        <p:spPr/>
        <p:txBody>
          <a:bodyPr>
            <a:normAutofit/>
          </a:bodyPr>
          <a:lstStyle/>
          <a:p>
            <a:r>
              <a:rPr lang="en-US" dirty="0"/>
              <a:t>Strive for both precision and accuracy on these problems</a:t>
            </a:r>
          </a:p>
          <a:p>
            <a:endParaRPr lang="en-US" dirty="0"/>
          </a:p>
          <a:p>
            <a:r>
              <a:rPr lang="en-US" dirty="0"/>
              <a:t>Read 2.1, 2.2</a:t>
            </a:r>
          </a:p>
        </p:txBody>
      </p:sp>
    </p:spTree>
    <p:extLst>
      <p:ext uri="{BB962C8B-B14F-4D97-AF65-F5344CB8AC3E}">
        <p14:creationId xmlns:p14="http://schemas.microsoft.com/office/powerpoint/2010/main" val="2484640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Credits</a:t>
            </a:r>
          </a:p>
        </p:txBody>
      </p:sp>
      <p:sp>
        <p:nvSpPr>
          <p:cNvPr id="4" name="Rectangle 3"/>
          <p:cNvSpPr/>
          <p:nvPr/>
        </p:nvSpPr>
        <p:spPr bwMode="auto">
          <a:xfrm>
            <a:off x="4800600" y="4149657"/>
            <a:ext cx="4343400" cy="990600"/>
          </a:xfrm>
          <a:prstGeom prst="rect">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square" lIns="91440" tIns="45720" rIns="91440" bIns="45720" numCol="1" rtlCol="0" anchor="t" anchorCtr="0" compatLnSpc="1">
            <a:prstTxWarp prst="textNoShape">
              <a:avLst/>
            </a:prstTxWarp>
          </a:bodyPr>
          <a:lstStyle/>
          <a:p>
            <a:r>
              <a:rPr lang="en-US" dirty="0"/>
              <a:t>Slides created by </a:t>
            </a:r>
          </a:p>
          <a:p>
            <a:r>
              <a:rPr lang="en-US" dirty="0"/>
              <a:t>Richard Wright, Andrews Academy </a:t>
            </a:r>
          </a:p>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hlinkClick r:id="rId3"/>
              </a:rPr>
              <a:t>rwright@andrews.edu</a:t>
            </a:r>
            <a:r>
              <a:rPr kumimoji="0" lang="en-US" sz="1800" b="0" i="0" u="none" strike="noStrike" cap="none" normalizeH="0" baseline="0" dirty="0">
                <a:ln>
                  <a:noFill/>
                </a:ln>
                <a:solidFill>
                  <a:schemeClr val="tx1"/>
                </a:solidFill>
                <a:effectLst/>
                <a:latin typeface="Comic Sans MS" pitchFamily="66" charset="0"/>
              </a:rPr>
              <a:t> </a:t>
            </a:r>
          </a:p>
        </p:txBody>
      </p:sp>
      <p:sp>
        <p:nvSpPr>
          <p:cNvPr id="7" name="Content Placeholder 2"/>
          <p:cNvSpPr>
            <a:spLocks noGrp="1"/>
          </p:cNvSpPr>
          <p:nvPr>
            <p:ph idx="1"/>
          </p:nvPr>
        </p:nvSpPr>
        <p:spPr>
          <a:prstGeom prst="rect">
            <a:avLst/>
          </a:prstGeom>
        </p:spPr>
        <p:txBody>
          <a:bodyPr>
            <a:normAutofit/>
          </a:bodyPr>
          <a:lstStyle/>
          <a:p>
            <a:r>
              <a:rPr lang="en-US" sz="2000" dirty="0"/>
              <a:t>This Slideshow was developed to accompany the textbook</a:t>
            </a:r>
          </a:p>
          <a:p>
            <a:pPr lvl="1"/>
            <a:r>
              <a:rPr lang="en-US" sz="2000" i="1" dirty="0" err="1"/>
              <a:t>OpenStax</a:t>
            </a:r>
            <a:r>
              <a:rPr lang="en-US" sz="2000" i="1" dirty="0"/>
              <a:t> Physics</a:t>
            </a:r>
          </a:p>
          <a:p>
            <a:pPr lvl="2"/>
            <a:r>
              <a:rPr lang="en-US" sz="2000" i="1" dirty="0"/>
              <a:t>Available for free at </a:t>
            </a:r>
            <a:r>
              <a:rPr lang="en-US" sz="2000" i="1" dirty="0">
                <a:hlinkClick r:id="rId4"/>
              </a:rPr>
              <a:t>https://openstaxcollege.org/textbooks/college-physics</a:t>
            </a:r>
            <a:r>
              <a:rPr lang="en-US" sz="2000" i="1" dirty="0"/>
              <a:t> </a:t>
            </a:r>
          </a:p>
          <a:p>
            <a:pPr lvl="1"/>
            <a:r>
              <a:rPr lang="en-US" sz="2000" i="1" dirty="0"/>
              <a:t>By </a:t>
            </a:r>
            <a:r>
              <a:rPr lang="en-US" sz="2000" i="1" dirty="0" err="1"/>
              <a:t>OpenStax</a:t>
            </a:r>
            <a:r>
              <a:rPr lang="en-US" sz="2000" i="1" dirty="0"/>
              <a:t> College and Rice University</a:t>
            </a:r>
          </a:p>
          <a:p>
            <a:pPr lvl="1"/>
            <a:r>
              <a:rPr lang="en-US" sz="2000" i="1" dirty="0"/>
              <a:t>2013 edition</a:t>
            </a:r>
          </a:p>
          <a:p>
            <a:r>
              <a:rPr lang="en-US" sz="2000" dirty="0"/>
              <a:t>Some examples and diagrams are taken from the </a:t>
            </a:r>
            <a:r>
              <a:rPr lang="en-US" sz="2000" i="1" dirty="0" err="1"/>
              <a:t>OpenStax</a:t>
            </a:r>
            <a:r>
              <a:rPr lang="en-US" sz="2000" i="1" dirty="0"/>
              <a:t> Physics </a:t>
            </a:r>
            <a:r>
              <a:rPr lang="en-US" sz="2000" dirty="0"/>
              <a:t>and </a:t>
            </a:r>
            <a:r>
              <a:rPr lang="en-US" sz="2000" i="1" dirty="0" err="1"/>
              <a:t>Cutnell</a:t>
            </a:r>
            <a:r>
              <a:rPr lang="en-US" sz="2000" i="1" dirty="0"/>
              <a:t> &amp; Johnson Physics</a:t>
            </a:r>
            <a:r>
              <a:rPr lang="en-US" sz="2000" dirty="0"/>
              <a:t> 6</a:t>
            </a:r>
            <a:r>
              <a:rPr lang="en-US" sz="2000" baseline="30000" dirty="0"/>
              <a:t>th</a:t>
            </a:r>
            <a:r>
              <a:rPr lang="en-US" sz="2000" dirty="0"/>
              <a:t> ed.</a:t>
            </a:r>
          </a:p>
        </p:txBody>
      </p:sp>
    </p:spTree>
    <p:extLst>
      <p:ext uri="{BB962C8B-B14F-4D97-AF65-F5344CB8AC3E}">
        <p14:creationId xmlns:p14="http://schemas.microsoft.com/office/powerpoint/2010/main" val="826937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86CB2-2370-4819-932E-34EEB92DA061}"/>
              </a:ext>
            </a:extLst>
          </p:cNvPr>
          <p:cNvSpPr>
            <a:spLocks noGrp="1"/>
          </p:cNvSpPr>
          <p:nvPr>
            <p:ph type="title"/>
          </p:nvPr>
        </p:nvSpPr>
        <p:spPr/>
        <p:txBody>
          <a:bodyPr/>
          <a:lstStyle/>
          <a:p>
            <a:r>
              <a:rPr lang="en-US" dirty="0"/>
              <a:t>01-02 Displacement and Vectors</a:t>
            </a:r>
          </a:p>
        </p:txBody>
      </p:sp>
      <p:sp>
        <p:nvSpPr>
          <p:cNvPr id="3" name="Text Placeholder 2">
            <a:extLst>
              <a:ext uri="{FF2B5EF4-FFF2-40B4-BE49-F238E27FC236}">
                <a16:creationId xmlns:a16="http://schemas.microsoft.com/office/drawing/2014/main" id="{3047FA96-CE4C-416E-973A-54268753471A}"/>
              </a:ext>
            </a:extLst>
          </p:cNvPr>
          <p:cNvSpPr>
            <a:spLocks noGrp="1"/>
          </p:cNvSpPr>
          <p:nvPr>
            <p:ph type="body" idx="1"/>
          </p:nvPr>
        </p:nvSpPr>
        <p:spPr/>
        <p:txBody>
          <a:bodyPr>
            <a:normAutofit fontScale="92500"/>
          </a:bodyPr>
          <a:lstStyle/>
          <a:p>
            <a:r>
              <a:rPr lang="en-US" dirty="0"/>
              <a:t>In this lesson you will…</a:t>
            </a:r>
          </a:p>
          <a:p>
            <a:r>
              <a:rPr lang="en-US" dirty="0"/>
              <a:t>• Define position, displacement, distance, and distance traveled.</a:t>
            </a:r>
          </a:p>
          <a:p>
            <a:r>
              <a:rPr lang="en-US" dirty="0"/>
              <a:t>• Explain the relationship between position and displacement.</a:t>
            </a:r>
          </a:p>
          <a:p>
            <a:r>
              <a:rPr lang="en-US" dirty="0"/>
              <a:t>• Distinguish between displacement and distance traveled.</a:t>
            </a:r>
          </a:p>
          <a:p>
            <a:r>
              <a:rPr lang="en-US" dirty="0"/>
              <a:t>• Calculate displacement and distance given initial position, final position, and the path between the two.</a:t>
            </a:r>
          </a:p>
          <a:p>
            <a:r>
              <a:rPr lang="en-US" dirty="0"/>
              <a:t>• Define and distinguish between scalar and vector quantities.</a:t>
            </a:r>
          </a:p>
          <a:p>
            <a:r>
              <a:rPr lang="en-US" dirty="0"/>
              <a:t>• Assign a coordinate system for a scenario involving one-dimensional motion.</a:t>
            </a:r>
          </a:p>
        </p:txBody>
      </p:sp>
    </p:spTree>
    <p:extLst>
      <p:ext uri="{BB962C8B-B14F-4D97-AF65-F5344CB8AC3E}">
        <p14:creationId xmlns:p14="http://schemas.microsoft.com/office/powerpoint/2010/main" val="3573406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01-02 Displacement and Vectors</a:t>
            </a:r>
          </a:p>
        </p:txBody>
      </p:sp>
      <p:sp>
        <p:nvSpPr>
          <p:cNvPr id="3" name="Content Placeholder 2"/>
          <p:cNvSpPr>
            <a:spLocks noGrp="1"/>
          </p:cNvSpPr>
          <p:nvPr>
            <p:ph sz="half" idx="1"/>
          </p:nvPr>
        </p:nvSpPr>
        <p:spPr/>
        <p:txBody>
          <a:bodyPr>
            <a:normAutofit fontScale="55000" lnSpcReduction="20000"/>
          </a:bodyPr>
          <a:lstStyle/>
          <a:p>
            <a:pPr>
              <a:lnSpc>
                <a:spcPct val="120000"/>
              </a:lnSpc>
            </a:pPr>
            <a:r>
              <a:rPr lang="en-US" b="1" dirty="0"/>
              <a:t>Objectives</a:t>
            </a:r>
            <a:endParaRPr lang="en-US" dirty="0"/>
          </a:p>
          <a:p>
            <a:pPr lvl="1">
              <a:lnSpc>
                <a:spcPct val="120000"/>
              </a:lnSpc>
            </a:pPr>
            <a:r>
              <a:rPr lang="en-US" dirty="0"/>
              <a:t>Use a ruler to measure in cm.</a:t>
            </a:r>
          </a:p>
          <a:p>
            <a:pPr>
              <a:lnSpc>
                <a:spcPct val="120000"/>
              </a:lnSpc>
            </a:pPr>
            <a:r>
              <a:rPr lang="en-US" b="1" dirty="0"/>
              <a:t>Materials</a:t>
            </a:r>
            <a:endParaRPr lang="en-US" dirty="0"/>
          </a:p>
          <a:p>
            <a:pPr lvl="1">
              <a:lnSpc>
                <a:spcPct val="120000"/>
              </a:lnSpc>
            </a:pPr>
            <a:r>
              <a:rPr lang="en-US" dirty="0"/>
              <a:t>Metric Ruler</a:t>
            </a:r>
          </a:p>
          <a:p>
            <a:pPr lvl="1">
              <a:lnSpc>
                <a:spcPct val="120000"/>
              </a:lnSpc>
            </a:pPr>
            <a:r>
              <a:rPr lang="en-US" dirty="0"/>
              <a:t>3x5 Card</a:t>
            </a:r>
          </a:p>
          <a:p>
            <a:pPr>
              <a:lnSpc>
                <a:spcPct val="120000"/>
              </a:lnSpc>
            </a:pPr>
            <a:r>
              <a:rPr lang="en-US" b="1" dirty="0"/>
              <a:t>Background</a:t>
            </a:r>
            <a:endParaRPr lang="en-US" dirty="0"/>
          </a:p>
          <a:p>
            <a:pPr lvl="1">
              <a:lnSpc>
                <a:spcPct val="120000"/>
              </a:lnSpc>
            </a:pPr>
            <a:r>
              <a:rPr lang="en-US" dirty="0"/>
              <a:t>The last digit on a measurement is always an estimate. When measuring using a ruler or meter stick, you can estimate between the smallest marks. </a:t>
            </a:r>
          </a:p>
          <a:p>
            <a:pPr marL="457200" indent="-457200">
              <a:lnSpc>
                <a:spcPct val="120000"/>
              </a:lnSpc>
              <a:buFont typeface="+mj-lt"/>
              <a:buAutoNum type="arabicPeriod"/>
            </a:pPr>
            <a:r>
              <a:rPr lang="en-US" dirty="0"/>
              <a:t>What unit are the smallest marks on the metric side of the ruler/meter stick?</a:t>
            </a:r>
          </a:p>
          <a:p>
            <a:pPr marL="457200" indent="-457200">
              <a:lnSpc>
                <a:spcPct val="120000"/>
              </a:lnSpc>
              <a:buFont typeface="+mj-lt"/>
              <a:buAutoNum type="arabicPeriod"/>
            </a:pPr>
            <a:r>
              <a:rPr lang="en-US" dirty="0"/>
              <a:t>If you are measuring in cm, how many decimal places can you measure including the estimate between the smallest marks? </a:t>
            </a:r>
          </a:p>
          <a:p>
            <a:pPr>
              <a:lnSpc>
                <a:spcPct val="120000"/>
              </a:lnSpc>
            </a:pPr>
            <a:endParaRPr lang="en-US" dirty="0"/>
          </a:p>
        </p:txBody>
      </p:sp>
      <mc:AlternateContent xmlns:mc="http://schemas.openxmlformats.org/markup-compatibility/2006" xmlns:a14="http://schemas.microsoft.com/office/drawing/2010/main">
        <mc:Choice Requires="a14">
          <p:sp>
            <p:nvSpPr>
              <p:cNvPr id="4" name="Content Placeholder 3"/>
              <p:cNvSpPr>
                <a:spLocks noGrp="1"/>
              </p:cNvSpPr>
              <p:nvPr>
                <p:ph sz="half" idx="2"/>
              </p:nvPr>
            </p:nvSpPr>
            <p:spPr/>
            <p:txBody>
              <a:bodyPr>
                <a:normAutofit fontScale="55000" lnSpcReduction="20000"/>
              </a:bodyPr>
              <a:lstStyle/>
              <a:p>
                <a:pPr marL="457200" indent="-457200">
                  <a:lnSpc>
                    <a:spcPct val="120000"/>
                  </a:lnSpc>
                  <a:buFont typeface="+mj-lt"/>
                  <a:buAutoNum type="arabicPeriod" startAt="3"/>
                </a:pPr>
                <a:r>
                  <a:rPr lang="en-US" dirty="0"/>
                  <a:t>If the smallest marks on the ruler were cm, then what unit would you be estimating? </a:t>
                </a:r>
              </a:p>
              <a:p>
                <a:pPr marL="457200" indent="-457200">
                  <a:lnSpc>
                    <a:spcPct val="120000"/>
                  </a:lnSpc>
                  <a:buFont typeface="+mj-lt"/>
                  <a:buAutoNum type="arabicPeriod" startAt="3"/>
                </a:pPr>
                <a:r>
                  <a:rPr lang="en-US" dirty="0"/>
                  <a:t>Measure the shortest side of a 3x5 card. </a:t>
                </a:r>
              </a:p>
              <a:p>
                <a:pPr marL="457200" indent="-457200">
                  <a:lnSpc>
                    <a:spcPct val="120000"/>
                  </a:lnSpc>
                  <a:buFont typeface="+mj-lt"/>
                  <a:buAutoNum type="arabicPeriod" startAt="3"/>
                </a:pPr>
                <a:r>
                  <a:rPr lang="en-US" dirty="0"/>
                  <a:t>Measure the longest side of a 3x5 card. </a:t>
                </a:r>
              </a:p>
              <a:p>
                <a:pPr marL="457200" indent="-457200">
                  <a:lnSpc>
                    <a:spcPct val="120000"/>
                  </a:lnSpc>
                  <a:buFont typeface="+mj-lt"/>
                  <a:buAutoNum type="arabicPeriod" startAt="3"/>
                </a:pPr>
                <a:r>
                  <a:rPr lang="en-US" dirty="0"/>
                  <a:t>Measure a diagonal of a 3x5 card. </a:t>
                </a:r>
              </a:p>
              <a:p>
                <a:pPr marL="457200" indent="-457200">
                  <a:lnSpc>
                    <a:spcPct val="120000"/>
                  </a:lnSpc>
                  <a:buFont typeface="+mj-lt"/>
                  <a:buAutoNum type="arabicPeriod" startAt="3"/>
                </a:pPr>
                <a:r>
                  <a:rPr lang="en-US" dirty="0"/>
                  <a:t>Use the Pythagorean Theorem with the short and long sides to calculate the diagonal to the correct number of significant figures. </a:t>
                </a:r>
              </a:p>
              <a:p>
                <a:pPr marL="457200" indent="-457200">
                  <a:lnSpc>
                    <a:spcPct val="120000"/>
                  </a:lnSpc>
                  <a:buFont typeface="+mj-lt"/>
                  <a:buAutoNum type="arabicPeriod" startAt="3"/>
                </a:pPr>
                <a:r>
                  <a:rPr lang="en-US" dirty="0"/>
                  <a:t>Calculate the percent error using </a:t>
                </a:r>
                <a:br>
                  <a:rPr lang="en-US" dirty="0"/>
                </a:br>
                <a:br>
                  <a:rPr lang="en-US" i="1" dirty="0"/>
                </a:br>
                <a14:m>
                  <m:oMath xmlns:m="http://schemas.openxmlformats.org/officeDocument/2006/math">
                    <m:r>
                      <a:rPr lang="en-US" i="1">
                        <a:latin typeface="Cambria Math" panose="02040503050406030204" pitchFamily="18" charset="0"/>
                      </a:rPr>
                      <m:t>%</m:t>
                    </m:r>
                    <m:r>
                      <a:rPr lang="en-US" i="1">
                        <a:latin typeface="Cambria Math" panose="02040503050406030204" pitchFamily="18" charset="0"/>
                      </a:rPr>
                      <m:t>𝑒𝑟𝑟𝑜𝑟</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𝑒𝑥𝑝𝑒𝑟𝑖𝑚𝑒𝑛𝑡𝑎𝑙</m:t>
                        </m:r>
                        <m:r>
                          <a:rPr lang="en-US" i="1">
                            <a:latin typeface="Cambria Math" panose="02040503050406030204" pitchFamily="18" charset="0"/>
                          </a:rPr>
                          <m:t>−</m:t>
                        </m:r>
                        <m:r>
                          <a:rPr lang="en-US" i="1">
                            <a:latin typeface="Cambria Math" panose="02040503050406030204" pitchFamily="18" charset="0"/>
                          </a:rPr>
                          <m:t>𝑡h𝑒𝑜𝑟𝑒𝑡𝑖𝑐𝑎𝑙</m:t>
                        </m:r>
                      </m:num>
                      <m:den>
                        <m:r>
                          <a:rPr lang="en-US" i="1">
                            <a:latin typeface="Cambria Math" panose="02040503050406030204" pitchFamily="18" charset="0"/>
                          </a:rPr>
                          <m:t>𝑡h𝑒𝑜𝑟𝑒𝑡𝑖𝑐𝑎𝑙</m:t>
                        </m:r>
                      </m:den>
                    </m:f>
                    <m:r>
                      <a:rPr lang="en-US" i="1">
                        <a:latin typeface="Cambria Math" panose="02040503050406030204" pitchFamily="18" charset="0"/>
                      </a:rPr>
                      <m:t>⋅100%</m:t>
                    </m:r>
                  </m:oMath>
                </a14:m>
                <a:br>
                  <a:rPr lang="en-US" dirty="0"/>
                </a:br>
                <a:br>
                  <a:rPr lang="en-US" dirty="0"/>
                </a:br>
                <a:r>
                  <a:rPr lang="en-US" dirty="0"/>
                  <a:t>The percent error should be less than 5%.</a:t>
                </a:r>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blipFill>
                <a:blip r:embed="rId3"/>
                <a:stretch>
                  <a:fillRect l="-135" t="-174" r="-540"/>
                </a:stretch>
              </a:blipFill>
            </p:spPr>
            <p:txBody>
              <a:bodyPr/>
              <a:lstStyle/>
              <a:p>
                <a:r>
                  <a:rPr lang="en-US">
                    <a:noFill/>
                  </a:rPr>
                  <a:t> </a:t>
                </a:r>
              </a:p>
            </p:txBody>
          </p:sp>
        </mc:Fallback>
      </mc:AlternateContent>
    </p:spTree>
    <p:extLst>
      <p:ext uri="{BB962C8B-B14F-4D97-AF65-F5344CB8AC3E}">
        <p14:creationId xmlns:p14="http://schemas.microsoft.com/office/powerpoint/2010/main" val="2888337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01-02 Displacement and Vectors</a:t>
            </a:r>
          </a:p>
        </p:txBody>
      </p:sp>
      <p:sp>
        <p:nvSpPr>
          <p:cNvPr id="7" name="Content Placeholder 2"/>
          <p:cNvSpPr>
            <a:spLocks noGrp="1"/>
          </p:cNvSpPr>
          <p:nvPr>
            <p:ph sz="half" idx="1"/>
          </p:nvPr>
        </p:nvSpPr>
        <p:spPr/>
        <p:txBody>
          <a:bodyPr>
            <a:normAutofit/>
          </a:bodyPr>
          <a:lstStyle/>
          <a:p>
            <a:r>
              <a:rPr lang="en-US" dirty="0"/>
              <a:t>Kinematics studies motion without thinking about its cause</a:t>
            </a:r>
          </a:p>
          <a:p>
            <a:endParaRPr lang="en-US" dirty="0"/>
          </a:p>
          <a:p>
            <a:r>
              <a:rPr lang="en-US" dirty="0"/>
              <a:t>Position</a:t>
            </a:r>
          </a:p>
          <a:p>
            <a:pPr lvl="1"/>
            <a:r>
              <a:rPr lang="en-US" dirty="0"/>
              <a:t>The location where something is relative to a coordinate system called a frame of reference</a:t>
            </a:r>
          </a:p>
        </p:txBody>
      </p:sp>
      <p:sp>
        <p:nvSpPr>
          <p:cNvPr id="8" name="Content Placeholder 3"/>
          <p:cNvSpPr>
            <a:spLocks noGrp="1"/>
          </p:cNvSpPr>
          <p:nvPr>
            <p:ph sz="half" idx="2"/>
          </p:nvPr>
        </p:nvSpPr>
        <p:spPr/>
        <p:txBody>
          <a:bodyPr>
            <a:normAutofit/>
          </a:bodyPr>
          <a:lstStyle/>
          <a:p>
            <a:r>
              <a:rPr lang="en-US" dirty="0"/>
              <a:t>Position is relative to a reference frame</a:t>
            </a:r>
          </a:p>
          <a:p>
            <a:pPr lvl="1"/>
            <a:r>
              <a:rPr lang="en-US" dirty="0"/>
              <a:t>Earth is the most common reference frame, but it could be something else</a:t>
            </a:r>
          </a:p>
          <a:p>
            <a:r>
              <a:rPr lang="en-US" dirty="0"/>
              <a:t>Most common coordinate system is </a:t>
            </a:r>
            <a:r>
              <a:rPr lang="en-US" i="1" dirty="0"/>
              <a:t>x-y</a:t>
            </a:r>
            <a:r>
              <a:rPr lang="en-US" dirty="0"/>
              <a:t> coordinate system</a:t>
            </a:r>
          </a:p>
        </p:txBody>
      </p:sp>
    </p:spTree>
    <p:extLst>
      <p:ext uri="{BB962C8B-B14F-4D97-AF65-F5344CB8AC3E}">
        <p14:creationId xmlns:p14="http://schemas.microsoft.com/office/powerpoint/2010/main" val="195282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01-02 Displacement and Vectors</a:t>
            </a:r>
          </a:p>
        </p:txBody>
      </p:sp>
      <mc:AlternateContent xmlns:mc="http://schemas.openxmlformats.org/markup-compatibility/2006" xmlns:a14="http://schemas.microsoft.com/office/drawing/2010/main">
        <mc:Choice Requires="a14">
          <p:sp>
            <p:nvSpPr>
              <p:cNvPr id="7" name="Content Placeholder 2"/>
              <p:cNvSpPr>
                <a:spLocks noGrp="1"/>
              </p:cNvSpPr>
              <p:nvPr>
                <p:ph sz="half" idx="1"/>
              </p:nvPr>
            </p:nvSpPr>
            <p:spPr/>
            <p:txBody>
              <a:bodyPr>
                <a:normAutofit fontScale="92500"/>
              </a:bodyPr>
              <a:lstStyle/>
              <a:p>
                <a:r>
                  <a:rPr lang="en-US" dirty="0"/>
                  <a:t>Displacement</a:t>
                </a:r>
              </a:p>
              <a:p>
                <a:pPr lvl="1"/>
                <a:r>
                  <a:rPr lang="en-US" dirty="0"/>
                  <a:t>Change in position relative to a reference frame</a:t>
                </a:r>
              </a:p>
              <a:p>
                <a:pPr lvl="1"/>
                <a:endParaRPr lang="en-US" dirty="0"/>
              </a:p>
              <a:p>
                <a:pPr lvl="1"/>
                <a14:m>
                  <m:oMath xmlns:m="http://schemas.openxmlformats.org/officeDocument/2006/math">
                    <m:r>
                      <m:rPr>
                        <m:sty m:val="p"/>
                      </m:rPr>
                      <a:rPr lang="en-US" b="0" i="0" smtClean="0">
                        <a:latin typeface="Cambria Math"/>
                      </a:rPr>
                      <m:t>Δ</m:t>
                    </m:r>
                    <m:r>
                      <a:rPr lang="en-US" b="0" i="1" smtClean="0">
                        <a:latin typeface="Cambria Math"/>
                      </a:rPr>
                      <m:t>𝑥</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𝑥</m:t>
                        </m:r>
                      </m:e>
                      <m:sub>
                        <m:r>
                          <a:rPr lang="en-US" b="0" i="1" smtClean="0">
                            <a:latin typeface="Cambria Math"/>
                          </a:rPr>
                          <m:t>𝑓</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𝑥</m:t>
                        </m:r>
                      </m:e>
                      <m:sub>
                        <m:r>
                          <a:rPr lang="en-US" b="0" i="1" smtClean="0">
                            <a:latin typeface="Cambria Math"/>
                          </a:rPr>
                          <m:t>0</m:t>
                        </m:r>
                      </m:sub>
                    </m:sSub>
                  </m:oMath>
                </a14:m>
                <a:endParaRPr lang="en-US" dirty="0"/>
              </a:p>
              <a:p>
                <a:pPr lvl="1"/>
                <a:r>
                  <a:rPr lang="en-US" dirty="0"/>
                  <a:t>Vector</a:t>
                </a:r>
              </a:p>
              <a:p>
                <a:pPr lvl="2"/>
                <a:r>
                  <a:rPr lang="en-US" dirty="0"/>
                  <a:t>Has direction and magnitude</a:t>
                </a:r>
              </a:p>
              <a:p>
                <a:pPr lvl="1"/>
                <a:r>
                  <a:rPr lang="en-US" dirty="0"/>
                  <a:t>Path does not matter</a:t>
                </a:r>
              </a:p>
              <a:p>
                <a:pPr lvl="1"/>
                <a:r>
                  <a:rPr lang="en-US" dirty="0"/>
                  <a:t>Only depends on final and initial position</a:t>
                </a:r>
              </a:p>
            </p:txBody>
          </p:sp>
        </mc:Choice>
        <mc:Fallback xmlns="">
          <p:sp>
            <p:nvSpPr>
              <p:cNvPr id="7" name="Content Placeholder 2"/>
              <p:cNvSpPr>
                <a:spLocks noGrp="1" noRot="1" noChangeAspect="1" noMove="1" noResize="1" noEditPoints="1" noAdjustHandles="1" noChangeArrowheads="1" noChangeShapeType="1" noTextEdit="1"/>
              </p:cNvSpPr>
              <p:nvPr>
                <p:ph sz="half" idx="1"/>
              </p:nvPr>
            </p:nvSpPr>
            <p:spPr>
              <a:blipFill>
                <a:blip r:embed="rId3"/>
                <a:stretch>
                  <a:fillRect l="-1484" t="-2261" r="-1215" b="-3130"/>
                </a:stretch>
              </a:blipFill>
            </p:spPr>
            <p:txBody>
              <a:bodyPr/>
              <a:lstStyle/>
              <a:p>
                <a:r>
                  <a:rPr lang="en-US">
                    <a:noFill/>
                  </a:rPr>
                  <a:t> </a:t>
                </a:r>
              </a:p>
            </p:txBody>
          </p:sp>
        </mc:Fallback>
      </mc:AlternateContent>
      <p:pic>
        <p:nvPicPr>
          <p:cNvPr id="8" name="Picture Placeholder 1"/>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737735" y="1173639"/>
            <a:ext cx="4297680" cy="3413760"/>
          </a:xfrm>
          <a:prstGeom prst="rect">
            <a:avLst/>
          </a:prstGeom>
        </p:spPr>
      </p:pic>
    </p:spTree>
    <p:extLst>
      <p:ext uri="{BB962C8B-B14F-4D97-AF65-F5344CB8AC3E}">
        <p14:creationId xmlns:p14="http://schemas.microsoft.com/office/powerpoint/2010/main" val="394758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01-02 Displacement and Vectors</a:t>
            </a:r>
          </a:p>
        </p:txBody>
      </p:sp>
      <p:sp>
        <p:nvSpPr>
          <p:cNvPr id="17" name="Content Placeholder 1"/>
          <p:cNvSpPr>
            <a:spLocks noGrp="1"/>
          </p:cNvSpPr>
          <p:nvPr>
            <p:ph sz="half" idx="1"/>
          </p:nvPr>
        </p:nvSpPr>
        <p:spPr/>
        <p:txBody>
          <a:bodyPr/>
          <a:lstStyle/>
          <a:p>
            <a:r>
              <a:rPr lang="en-US" dirty="0"/>
              <a:t>What is the displacement of the path in the diagram?</a:t>
            </a:r>
          </a:p>
        </p:txBody>
      </p:sp>
      <p:grpSp>
        <p:nvGrpSpPr>
          <p:cNvPr id="32" name="Group 31"/>
          <p:cNvGrpSpPr/>
          <p:nvPr/>
        </p:nvGrpSpPr>
        <p:grpSpPr>
          <a:xfrm>
            <a:off x="4629150" y="1166369"/>
            <a:ext cx="4514850" cy="1447800"/>
            <a:chOff x="2971800" y="1885950"/>
            <a:chExt cx="4191000" cy="1219200"/>
          </a:xfrm>
        </p:grpSpPr>
        <p:sp>
          <p:nvSpPr>
            <p:cNvPr id="33" name="Rectangle 32"/>
            <p:cNvSpPr/>
            <p:nvPr/>
          </p:nvSpPr>
          <p:spPr>
            <a:xfrm>
              <a:off x="2971800" y="1885950"/>
              <a:ext cx="4191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3143250" y="2190750"/>
              <a:ext cx="3714750" cy="685800"/>
              <a:chOff x="0" y="0"/>
              <a:chExt cx="2857500" cy="609600"/>
            </a:xfrm>
            <a:solidFill>
              <a:schemeClr val="tx1"/>
            </a:solidFill>
          </p:grpSpPr>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2857500" cy="495300"/>
              </a:xfrm>
              <a:prstGeom prst="rect">
                <a:avLst/>
              </a:prstGeom>
              <a:grpFill/>
            </p:spPr>
          </p:pic>
          <p:grpSp>
            <p:nvGrpSpPr>
              <p:cNvPr id="36" name="Group 35"/>
              <p:cNvGrpSpPr/>
              <p:nvPr/>
            </p:nvGrpSpPr>
            <p:grpSpPr>
              <a:xfrm>
                <a:off x="657225" y="0"/>
                <a:ext cx="1857375" cy="228600"/>
                <a:chOff x="0" y="0"/>
                <a:chExt cx="1857375" cy="228600"/>
              </a:xfrm>
              <a:grpFill/>
            </p:grpSpPr>
            <p:cxnSp>
              <p:nvCxnSpPr>
                <p:cNvPr id="37" name="Curved Connector 36"/>
                <p:cNvCxnSpPr/>
                <p:nvPr/>
              </p:nvCxnSpPr>
              <p:spPr>
                <a:xfrm flipV="1">
                  <a:off x="0" y="114300"/>
                  <a:ext cx="1028700" cy="114300"/>
                </a:xfrm>
                <a:prstGeom prst="curvedConnector3">
                  <a:avLst>
                    <a:gd name="adj1" fmla="val 118519"/>
                  </a:avLst>
                </a:prstGeom>
                <a:grpFill/>
                <a:ln w="6350" cap="flat">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cxnSp>
              <p:nvCxnSpPr>
                <p:cNvPr id="38" name="Curved Connector 37"/>
                <p:cNvCxnSpPr/>
                <p:nvPr/>
              </p:nvCxnSpPr>
              <p:spPr>
                <a:xfrm flipV="1">
                  <a:off x="1028700" y="0"/>
                  <a:ext cx="828675" cy="114300"/>
                </a:xfrm>
                <a:prstGeom prst="curvedConnector3">
                  <a:avLst>
                    <a:gd name="adj1" fmla="val -46552"/>
                  </a:avLst>
                </a:prstGeom>
                <a:grpFill/>
                <a:ln w="6350" cap="flat">
                  <a:solidFill>
                    <a:srgbClr val="000000"/>
                  </a:solidFill>
                  <a:prstDash val="solid"/>
                  <a:miter lim="400000"/>
                  <a:tailEnd type="arrow"/>
                </a:ln>
                <a:effectLst/>
              </p:spPr>
              <p:style>
                <a:lnRef idx="0">
                  <a:scrgbClr r="0" g="0" b="0"/>
                </a:lnRef>
                <a:fillRef idx="0">
                  <a:scrgbClr r="0" g="0" b="0"/>
                </a:fillRef>
                <a:effectRef idx="0">
                  <a:scrgbClr r="0" g="0" b="0"/>
                </a:effectRef>
                <a:fontRef idx="none"/>
              </p:style>
            </p:cxnSp>
          </p:grpSp>
        </p:grpSp>
      </p:grpSp>
    </p:spTree>
    <p:extLst>
      <p:ext uri="{BB962C8B-B14F-4D97-AF65-F5344CB8AC3E}">
        <p14:creationId xmlns:p14="http://schemas.microsoft.com/office/powerpoint/2010/main" val="1673113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01-02 Displacement and Vectors</a:t>
            </a:r>
          </a:p>
        </p:txBody>
      </p:sp>
      <p:sp>
        <p:nvSpPr>
          <p:cNvPr id="5" name="Content Placeholder 2"/>
          <p:cNvSpPr>
            <a:spLocks noGrp="1"/>
          </p:cNvSpPr>
          <p:nvPr>
            <p:ph idx="1"/>
          </p:nvPr>
        </p:nvSpPr>
        <p:spPr/>
        <p:txBody>
          <a:bodyPr/>
          <a:lstStyle/>
          <a:p>
            <a:r>
              <a:rPr lang="en-US" dirty="0"/>
              <a:t>Distance</a:t>
            </a:r>
          </a:p>
          <a:p>
            <a:pPr lvl="1"/>
            <a:r>
              <a:rPr lang="en-US" dirty="0"/>
              <a:t>Total length of the path taken</a:t>
            </a:r>
          </a:p>
          <a:p>
            <a:pPr lvl="1"/>
            <a:r>
              <a:rPr lang="en-US" dirty="0"/>
              <a:t>Scalar</a:t>
            </a:r>
          </a:p>
          <a:p>
            <a:pPr lvl="2"/>
            <a:r>
              <a:rPr lang="en-US" dirty="0"/>
              <a:t>Only has magnitude</a:t>
            </a:r>
          </a:p>
        </p:txBody>
      </p:sp>
    </p:spTree>
    <p:extLst>
      <p:ext uri="{BB962C8B-B14F-4D97-AF65-F5344CB8AC3E}">
        <p14:creationId xmlns:p14="http://schemas.microsoft.com/office/powerpoint/2010/main" val="304173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01-02 Displacement and Vectors</a:t>
            </a:r>
          </a:p>
        </p:txBody>
      </p:sp>
      <mc:AlternateContent xmlns:mc="http://schemas.openxmlformats.org/markup-compatibility/2006" xmlns:a14="http://schemas.microsoft.com/office/drawing/2010/main">
        <mc:Choice Requires="a14">
          <p:sp>
            <p:nvSpPr>
              <p:cNvPr id="6" name="Content Placeholder 2"/>
              <p:cNvSpPr>
                <a:spLocks noGrp="1"/>
              </p:cNvSpPr>
              <p:nvPr>
                <p:ph idx="1"/>
              </p:nvPr>
            </p:nvSpPr>
            <p:spPr/>
            <p:txBody>
              <a:bodyPr>
                <a:normAutofit fontScale="92500"/>
              </a:bodyPr>
              <a:lstStyle/>
              <a:p>
                <a:r>
                  <a:rPr lang="en-US" dirty="0"/>
                  <a:t>You drive 20 km east, then turn around and drive 15 km west. What is your displacement?</a:t>
                </a:r>
              </a:p>
              <a:p>
                <a:pPr lvl="1"/>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oMath>
                </a14:m>
                <a:endParaRPr lang="en-US" b="0" i="1" dirty="0">
                  <a:latin typeface="Cambria Math"/>
                </a:endParaRPr>
              </a:p>
              <a:p>
                <a:pPr lvl="1"/>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𝑥</m:t>
                    </m:r>
                    <m:r>
                      <a:rPr lang="en-US" b="0" i="1" smtClean="0">
                        <a:latin typeface="Cambria Math" panose="02040503050406030204" pitchFamily="18" charset="0"/>
                      </a:rPr>
                      <m:t>=5 </m:t>
                    </m:r>
                    <m:r>
                      <a:rPr lang="en-US" b="0" i="1" smtClean="0">
                        <a:latin typeface="Cambria Math"/>
                      </a:rPr>
                      <m:t>𝑘𝑚</m:t>
                    </m:r>
                    <m:r>
                      <a:rPr lang="en-US" b="0" i="1" smtClean="0">
                        <a:latin typeface="Cambria Math" panose="02040503050406030204" pitchFamily="18" charset="0"/>
                      </a:rPr>
                      <m:t>−0</m:t>
                    </m:r>
                    <m:r>
                      <a:rPr lang="en-US" b="0" i="1" smtClean="0">
                        <a:latin typeface="Cambria Math"/>
                      </a:rPr>
                      <m:t> </m:t>
                    </m:r>
                    <m:r>
                      <a:rPr lang="en-US" b="0" i="1" smtClean="0">
                        <a:latin typeface="Cambria Math"/>
                      </a:rPr>
                      <m:t>𝑘𝑚</m:t>
                    </m:r>
                  </m:oMath>
                </a14:m>
                <a:endParaRPr lang="en-US" b="0" i="1" dirty="0">
                  <a:latin typeface="Cambria Math"/>
                </a:endParaRPr>
              </a:p>
              <a:p>
                <a:pPr lvl="1"/>
                <a14:m>
                  <m:oMath xmlns:m="http://schemas.openxmlformats.org/officeDocument/2006/math">
                    <m:r>
                      <a:rPr lang="en-US" b="0" i="1" smtClean="0">
                        <a:latin typeface="Cambria Math"/>
                      </a:rPr>
                      <m:t>5 </m:t>
                    </m:r>
                    <m:r>
                      <a:rPr lang="en-US" b="0" i="1" smtClean="0">
                        <a:latin typeface="Cambria Math"/>
                      </a:rPr>
                      <m:t>𝑘𝑚</m:t>
                    </m:r>
                  </m:oMath>
                </a14:m>
                <a:endParaRPr lang="en-US" b="0" dirty="0"/>
              </a:p>
              <a:p>
                <a:pPr lvl="1"/>
                <a:r>
                  <a:rPr lang="en-US" dirty="0"/>
                  <a:t>5 km east of your starting point</a:t>
                </a:r>
              </a:p>
              <a:p>
                <a:r>
                  <a:rPr lang="en-US" dirty="0"/>
                  <a:t>What is your distance traveled?</a:t>
                </a:r>
              </a:p>
              <a:p>
                <a:pPr lvl="1"/>
                <a14:m>
                  <m:oMath xmlns:m="http://schemas.openxmlformats.org/officeDocument/2006/math">
                    <m:r>
                      <a:rPr lang="en-US" b="0" i="1" smtClean="0">
                        <a:latin typeface="Cambria Math"/>
                      </a:rPr>
                      <m:t>20 </m:t>
                    </m:r>
                    <m:r>
                      <a:rPr lang="en-US" b="0" i="1" smtClean="0">
                        <a:latin typeface="Cambria Math"/>
                      </a:rPr>
                      <m:t>𝑘𝑚</m:t>
                    </m:r>
                    <m:r>
                      <a:rPr lang="en-US" b="0" i="1" smtClean="0">
                        <a:latin typeface="Cambria Math"/>
                      </a:rPr>
                      <m:t>+15 </m:t>
                    </m:r>
                    <m:r>
                      <a:rPr lang="en-US" b="0" i="1" smtClean="0">
                        <a:latin typeface="Cambria Math"/>
                      </a:rPr>
                      <m:t>𝑘𝑚</m:t>
                    </m:r>
                  </m:oMath>
                </a14:m>
                <a:endParaRPr lang="en-US" dirty="0"/>
              </a:p>
              <a:p>
                <a:pPr lvl="1"/>
                <a14:m>
                  <m:oMath xmlns:m="http://schemas.openxmlformats.org/officeDocument/2006/math">
                    <m:r>
                      <a:rPr lang="en-US" b="0" i="1" smtClean="0">
                        <a:latin typeface="Cambria Math"/>
                      </a:rPr>
                      <m:t>35 </m:t>
                    </m:r>
                    <m:r>
                      <a:rPr lang="en-US" b="0" i="1" smtClean="0">
                        <a:latin typeface="Cambria Math"/>
                      </a:rPr>
                      <m:t>𝑘𝑚</m:t>
                    </m:r>
                  </m:oMath>
                </a14:m>
                <a:endParaRPr lang="en-US" dirty="0"/>
              </a:p>
            </p:txBody>
          </p:sp>
        </mc:Choice>
        <mc:Fallback xmlns="">
          <p:sp>
            <p:nvSpPr>
              <p:cNvPr id="6" name="Content Placeholder 2"/>
              <p:cNvSpPr>
                <a:spLocks noGrp="1" noRot="1" noChangeAspect="1" noMove="1" noResize="1" noEditPoints="1" noAdjustHandles="1" noChangeArrowheads="1" noChangeShapeType="1" noTextEdit="1"/>
              </p:cNvSpPr>
              <p:nvPr>
                <p:ph idx="1"/>
              </p:nvPr>
            </p:nvSpPr>
            <p:spPr>
              <a:blipFill>
                <a:blip r:embed="rId3"/>
                <a:stretch>
                  <a:fillRect l="-733" t="-1190" b="-1190"/>
                </a:stretch>
              </a:blipFill>
            </p:spPr>
            <p:txBody>
              <a:bodyPr/>
              <a:lstStyle/>
              <a:p>
                <a:r>
                  <a:rPr lang="en-US">
                    <a:noFill/>
                  </a:rPr>
                  <a:t> </a:t>
                </a:r>
              </a:p>
            </p:txBody>
          </p:sp>
        </mc:Fallback>
      </mc:AlternateContent>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0" y="3995738"/>
            <a:ext cx="1761553" cy="1147762"/>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38149" b="48518"/>
          <a:stretch/>
        </p:blipFill>
        <p:spPr>
          <a:xfrm>
            <a:off x="3124200" y="1835944"/>
            <a:ext cx="6483670" cy="685800"/>
          </a:xfrm>
          <a:prstGeom prst="rect">
            <a:avLst/>
          </a:prstGeom>
        </p:spPr>
      </p:pic>
    </p:spTree>
    <p:extLst>
      <p:ext uri="{BB962C8B-B14F-4D97-AF65-F5344CB8AC3E}">
        <p14:creationId xmlns:p14="http://schemas.microsoft.com/office/powerpoint/2010/main" val="310090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01-02 Homework</a:t>
            </a:r>
          </a:p>
        </p:txBody>
      </p:sp>
      <p:sp>
        <p:nvSpPr>
          <p:cNvPr id="6" name="Content Placeholder 5"/>
          <p:cNvSpPr>
            <a:spLocks noGrp="1"/>
          </p:cNvSpPr>
          <p:nvPr>
            <p:ph sz="half" idx="2"/>
          </p:nvPr>
        </p:nvSpPr>
        <p:spPr/>
        <p:txBody>
          <a:bodyPr/>
          <a:lstStyle/>
          <a:p>
            <a:endParaRPr lang="en-US"/>
          </a:p>
        </p:txBody>
      </p:sp>
      <p:sp>
        <p:nvSpPr>
          <p:cNvPr id="7" name="Content Placeholder 1"/>
          <p:cNvSpPr>
            <a:spLocks noGrp="1"/>
          </p:cNvSpPr>
          <p:nvPr>
            <p:ph sz="half" idx="1"/>
          </p:nvPr>
        </p:nvSpPr>
        <p:spPr/>
        <p:txBody>
          <a:bodyPr>
            <a:normAutofit/>
          </a:bodyPr>
          <a:lstStyle/>
          <a:p>
            <a:r>
              <a:rPr lang="en-US" dirty="0"/>
              <a:t>Displace some lead on your paper</a:t>
            </a:r>
          </a:p>
          <a:p>
            <a:endParaRPr lang="en-US" dirty="0"/>
          </a:p>
          <a:p>
            <a:r>
              <a:rPr lang="en-US" dirty="0"/>
              <a:t>Read 2.3, 2.8</a:t>
            </a:r>
          </a:p>
        </p:txBody>
      </p:sp>
    </p:spTree>
    <p:extLst>
      <p:ext uri="{BB962C8B-B14F-4D97-AF65-F5344CB8AC3E}">
        <p14:creationId xmlns:p14="http://schemas.microsoft.com/office/powerpoint/2010/main" val="29418442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922C2-C12C-45EF-981C-F2CBA29C9D2C}"/>
              </a:ext>
            </a:extLst>
          </p:cNvPr>
          <p:cNvSpPr>
            <a:spLocks noGrp="1"/>
          </p:cNvSpPr>
          <p:nvPr>
            <p:ph type="title"/>
          </p:nvPr>
        </p:nvSpPr>
        <p:spPr/>
        <p:txBody>
          <a:bodyPr/>
          <a:lstStyle/>
          <a:p>
            <a:r>
              <a:rPr lang="en-US" dirty="0"/>
              <a:t>01-03 Velocity and Graphs</a:t>
            </a:r>
          </a:p>
        </p:txBody>
      </p:sp>
      <p:sp>
        <p:nvSpPr>
          <p:cNvPr id="3" name="Text Placeholder 2">
            <a:extLst>
              <a:ext uri="{FF2B5EF4-FFF2-40B4-BE49-F238E27FC236}">
                <a16:creationId xmlns:a16="http://schemas.microsoft.com/office/drawing/2014/main" id="{D168BA85-9ADE-445A-8EFF-95BD067AF46C}"/>
              </a:ext>
            </a:extLst>
          </p:cNvPr>
          <p:cNvSpPr>
            <a:spLocks noGrp="1"/>
          </p:cNvSpPr>
          <p:nvPr>
            <p:ph type="body" idx="1"/>
          </p:nvPr>
        </p:nvSpPr>
        <p:spPr/>
        <p:txBody>
          <a:bodyPr>
            <a:normAutofit fontScale="85000" lnSpcReduction="10000"/>
          </a:bodyPr>
          <a:lstStyle/>
          <a:p>
            <a:r>
              <a:rPr lang="en-US" dirty="0"/>
              <a:t>In this lesson you will…</a:t>
            </a:r>
          </a:p>
          <a:p>
            <a:r>
              <a:rPr lang="en-US" dirty="0"/>
              <a:t>• Explain the relationships between instantaneous velocity, average velocity, instantaneous speed, average speed,</a:t>
            </a:r>
          </a:p>
          <a:p>
            <a:r>
              <a:rPr lang="en-US" dirty="0"/>
              <a:t>displacement, and time.</a:t>
            </a:r>
          </a:p>
          <a:p>
            <a:r>
              <a:rPr lang="en-US" dirty="0"/>
              <a:t>• Calculate velocity and speed given initial position, initial time, final position, and final time.</a:t>
            </a:r>
          </a:p>
          <a:p>
            <a:r>
              <a:rPr lang="en-US" dirty="0"/>
              <a:t>• Derive a graph of velocity vs. time given a graph of position vs. time.</a:t>
            </a:r>
          </a:p>
          <a:p>
            <a:r>
              <a:rPr lang="en-US" dirty="0"/>
              <a:t>• Interpret a graph of velocity vs. time.</a:t>
            </a:r>
          </a:p>
          <a:p>
            <a:r>
              <a:rPr lang="en-US" dirty="0"/>
              <a:t>• Describe a straight-line graph in terms of its slope and </a:t>
            </a:r>
            <a:r>
              <a:rPr lang="en-US" i="1" dirty="0"/>
              <a:t>y</a:t>
            </a:r>
            <a:r>
              <a:rPr lang="en-US" dirty="0"/>
              <a:t>-intercept.</a:t>
            </a:r>
          </a:p>
          <a:p>
            <a:r>
              <a:rPr lang="en-US" dirty="0"/>
              <a:t>• Determine average velocity or instantaneous velocity from a graph of position vs. time.</a:t>
            </a:r>
          </a:p>
          <a:p>
            <a:r>
              <a:rPr lang="en-US" dirty="0"/>
              <a:t>• Derive a graph of velocity vs. time from a graph of position vs. time.</a:t>
            </a:r>
          </a:p>
        </p:txBody>
      </p:sp>
    </p:spTree>
    <p:extLst>
      <p:ext uri="{BB962C8B-B14F-4D97-AF65-F5344CB8AC3E}">
        <p14:creationId xmlns:p14="http://schemas.microsoft.com/office/powerpoint/2010/main" val="35080055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01-03 Velocity and Graphs</a:t>
            </a:r>
          </a:p>
        </p:txBody>
      </p:sp>
      <p:sp>
        <p:nvSpPr>
          <p:cNvPr id="5" name="Content Placeholder 2"/>
          <p:cNvSpPr>
            <a:spLocks noGrp="1"/>
          </p:cNvSpPr>
          <p:nvPr>
            <p:ph sz="half" idx="1"/>
          </p:nvPr>
        </p:nvSpPr>
        <p:spPr>
          <a:xfrm>
            <a:off x="0" y="1128712"/>
            <a:ext cx="4800600" cy="3504011"/>
          </a:xfrm>
        </p:spPr>
        <p:txBody>
          <a:bodyPr>
            <a:normAutofit fontScale="92500" lnSpcReduction="10000"/>
          </a:bodyPr>
          <a:lstStyle/>
          <a:p>
            <a:r>
              <a:rPr lang="en-US" dirty="0"/>
              <a:t>Complete the lab on your worksheet</a:t>
            </a:r>
          </a:p>
          <a:p>
            <a:endParaRPr lang="en-US" dirty="0"/>
          </a:p>
          <a:p>
            <a:r>
              <a:rPr lang="en-US" dirty="0"/>
              <a:t>Vernier Graphical App</a:t>
            </a:r>
          </a:p>
          <a:p>
            <a:pPr lvl="1"/>
            <a:r>
              <a:rPr lang="en-US" dirty="0"/>
              <a:t>New Experiment</a:t>
            </a:r>
          </a:p>
          <a:p>
            <a:pPr lvl="1"/>
            <a:r>
              <a:rPr lang="en-US" dirty="0"/>
              <a:t>Manual Entry</a:t>
            </a:r>
          </a:p>
          <a:p>
            <a:pPr lvl="1"/>
            <a:r>
              <a:rPr lang="en-US" dirty="0"/>
              <a:t>Horizontal in X column</a:t>
            </a:r>
          </a:p>
          <a:p>
            <a:pPr lvl="1"/>
            <a:r>
              <a:rPr lang="en-US" dirty="0"/>
              <a:t>Vertical in Y column</a:t>
            </a:r>
          </a:p>
          <a:p>
            <a:pPr lvl="1"/>
            <a:r>
              <a:rPr lang="en-US" dirty="0"/>
              <a:t>Button in lower left</a:t>
            </a:r>
          </a:p>
          <a:p>
            <a:pPr lvl="2"/>
            <a:r>
              <a:rPr lang="en-US" dirty="0"/>
              <a:t>Apply Curve Fit</a:t>
            </a:r>
          </a:p>
          <a:p>
            <a:pPr lvl="2"/>
            <a:r>
              <a:rPr lang="en-US" dirty="0"/>
              <a:t>Choose the type of fit</a:t>
            </a:r>
          </a:p>
        </p:txBody>
      </p:sp>
      <p:pic>
        <p:nvPicPr>
          <p:cNvPr id="8" name="Content Placeholder 7"/>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29259" b="29260"/>
          <a:stretch/>
        </p:blipFill>
        <p:spPr>
          <a:xfrm>
            <a:off x="3756596" y="2952750"/>
            <a:ext cx="5387404" cy="167640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6847" t="8590" r="23156" b="31413"/>
          <a:stretch/>
        </p:blipFill>
        <p:spPr>
          <a:xfrm>
            <a:off x="3048000" y="3562350"/>
            <a:ext cx="457200" cy="45720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0" y="1506328"/>
            <a:ext cx="1068806" cy="1068806"/>
          </a:xfrm>
          <a:prstGeom prst="rect">
            <a:avLst/>
          </a:prstGeom>
        </p:spPr>
      </p:pic>
    </p:spTree>
    <p:extLst>
      <p:ext uri="{BB962C8B-B14F-4D97-AF65-F5344CB8AC3E}">
        <p14:creationId xmlns:p14="http://schemas.microsoft.com/office/powerpoint/2010/main" val="1958977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959A8-ADD0-4201-9593-013D6C2B0D74}"/>
              </a:ext>
            </a:extLst>
          </p:cNvPr>
          <p:cNvSpPr>
            <a:spLocks noGrp="1"/>
          </p:cNvSpPr>
          <p:nvPr>
            <p:ph type="title"/>
          </p:nvPr>
        </p:nvSpPr>
        <p:spPr>
          <a:xfrm>
            <a:off x="623888" y="-6857"/>
            <a:ext cx="7886700" cy="826008"/>
          </a:xfrm>
        </p:spPr>
        <p:txBody>
          <a:bodyPr>
            <a:noAutofit/>
          </a:bodyPr>
          <a:lstStyle/>
          <a:p>
            <a:r>
              <a:rPr lang="en-US" sz="3200" dirty="0"/>
              <a:t>01-01 Introduction, Units, and Uncertainty</a:t>
            </a:r>
          </a:p>
        </p:txBody>
      </p:sp>
      <p:sp>
        <p:nvSpPr>
          <p:cNvPr id="3" name="Text Placeholder 2">
            <a:extLst>
              <a:ext uri="{FF2B5EF4-FFF2-40B4-BE49-F238E27FC236}">
                <a16:creationId xmlns:a16="http://schemas.microsoft.com/office/drawing/2014/main" id="{89955185-4DB8-4184-BE02-C25BB52471AA}"/>
              </a:ext>
            </a:extLst>
          </p:cNvPr>
          <p:cNvSpPr>
            <a:spLocks noGrp="1"/>
          </p:cNvSpPr>
          <p:nvPr>
            <p:ph type="body" idx="1"/>
          </p:nvPr>
        </p:nvSpPr>
        <p:spPr/>
        <p:txBody>
          <a:bodyPr>
            <a:normAutofit fontScale="92500"/>
          </a:bodyPr>
          <a:lstStyle/>
          <a:p>
            <a:r>
              <a:rPr lang="en-US" dirty="0"/>
              <a:t>In this lesson you will…</a:t>
            </a:r>
          </a:p>
          <a:p>
            <a:r>
              <a:rPr lang="en-US" dirty="0"/>
              <a:t>• Explain the difference between a principle and a law.</a:t>
            </a:r>
          </a:p>
          <a:p>
            <a:r>
              <a:rPr lang="en-US" dirty="0"/>
              <a:t>• Explain the difference between a model and a theory.</a:t>
            </a:r>
          </a:p>
          <a:p>
            <a:r>
              <a:rPr lang="en-US" dirty="0"/>
              <a:t>• Perform unit conversions both in the SI and English units.</a:t>
            </a:r>
          </a:p>
          <a:p>
            <a:r>
              <a:rPr lang="en-US" dirty="0"/>
              <a:t>• Explain the most common prefixes in the SI units and be able to write them in scientific notation.</a:t>
            </a:r>
          </a:p>
          <a:p>
            <a:r>
              <a:rPr lang="en-US" dirty="0"/>
              <a:t>• Determine the appropriate number of significant figures in both addition and subtraction, as well as multiplication and</a:t>
            </a:r>
          </a:p>
          <a:p>
            <a:r>
              <a:rPr lang="en-US" dirty="0"/>
              <a:t>division calculations.</a:t>
            </a:r>
          </a:p>
          <a:p>
            <a:r>
              <a:rPr lang="en-US" dirty="0"/>
              <a:t>• Calculate the percent uncertainty of a measurement.</a:t>
            </a:r>
          </a:p>
        </p:txBody>
      </p:sp>
    </p:spTree>
    <p:extLst>
      <p:ext uri="{BB962C8B-B14F-4D97-AF65-F5344CB8AC3E}">
        <p14:creationId xmlns:p14="http://schemas.microsoft.com/office/powerpoint/2010/main" val="3906748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01-03 Velocity and Graphs</a:t>
            </a:r>
          </a:p>
        </p:txBody>
      </p:sp>
      <mc:AlternateContent xmlns:mc="http://schemas.openxmlformats.org/markup-compatibility/2006" xmlns:a14="http://schemas.microsoft.com/office/drawing/2010/main">
        <mc:Choice Requires="a14">
          <p:sp>
            <p:nvSpPr>
              <p:cNvPr id="5" name="Content Placeholder 2"/>
              <p:cNvSpPr>
                <a:spLocks noGrp="1"/>
              </p:cNvSpPr>
              <p:nvPr>
                <p:ph sz="half" idx="1"/>
              </p:nvPr>
            </p:nvSpPr>
            <p:spPr/>
            <p:txBody>
              <a:bodyPr/>
              <a:lstStyle/>
              <a:p>
                <a:r>
                  <a:rPr lang="en-US" dirty="0"/>
                  <a:t>Change in time</a:t>
                </a:r>
              </a:p>
              <a:p>
                <a:pPr lvl="1"/>
                <a14:m>
                  <m:oMath xmlns:m="http://schemas.openxmlformats.org/officeDocument/2006/math">
                    <m:r>
                      <m:rPr>
                        <m:sty m:val="p"/>
                      </m:rPr>
                      <a:rPr lang="en-US" b="0" i="0" smtClean="0">
                        <a:latin typeface="Cambria Math"/>
                      </a:rPr>
                      <m:t>Δ</m:t>
                    </m:r>
                    <m:r>
                      <a:rPr lang="en-US" b="0" i="1" smtClean="0">
                        <a:latin typeface="Cambria Math"/>
                      </a:rPr>
                      <m:t>𝑡</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𝑡</m:t>
                        </m:r>
                      </m:e>
                      <m:sub>
                        <m:r>
                          <a:rPr lang="en-US" b="0" i="1" smtClean="0">
                            <a:latin typeface="Cambria Math"/>
                          </a:rPr>
                          <m:t>𝑓</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𝑡</m:t>
                        </m:r>
                      </m:e>
                      <m:sub>
                        <m:r>
                          <a:rPr lang="en-US" b="0" i="1" smtClean="0">
                            <a:latin typeface="Cambria Math"/>
                          </a:rPr>
                          <m:t>0</m:t>
                        </m:r>
                      </m:sub>
                    </m:sSub>
                  </m:oMath>
                </a14:m>
                <a:endParaRPr lang="en-US" b="0" dirty="0"/>
              </a:p>
              <a:p>
                <a:endParaRPr lang="en-US" dirty="0"/>
              </a:p>
              <a:p>
                <a:r>
                  <a:rPr lang="en-US" dirty="0"/>
                  <a:t>Often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𝑡</m:t>
                        </m:r>
                      </m:e>
                      <m:sub>
                        <m:r>
                          <a:rPr lang="en-US" b="0" i="1" smtClean="0">
                            <a:latin typeface="Cambria Math"/>
                          </a:rPr>
                          <m:t>0</m:t>
                        </m:r>
                      </m:sub>
                    </m:sSub>
                  </m:oMath>
                </a14:m>
                <a:r>
                  <a:rPr lang="en-US" dirty="0"/>
                  <a:t> is 0, so </a:t>
                </a:r>
                <a14:m>
                  <m:oMath xmlns:m="http://schemas.openxmlformats.org/officeDocument/2006/math">
                    <m:r>
                      <m:rPr>
                        <m:sty m:val="p"/>
                      </m:rPr>
                      <a:rPr lang="en-US" b="0" i="0" smtClean="0">
                        <a:latin typeface="Cambria Math"/>
                      </a:rPr>
                      <m:t>Δ</m:t>
                    </m:r>
                    <m:r>
                      <a:rPr lang="en-US" b="0" i="1" smtClean="0">
                        <a:latin typeface="Cambria Math"/>
                      </a:rPr>
                      <m:t>𝑡</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𝑡</m:t>
                        </m:r>
                      </m:e>
                      <m:sub>
                        <m:r>
                          <a:rPr lang="en-US" b="0" i="1" smtClean="0">
                            <a:latin typeface="Cambria Math"/>
                          </a:rPr>
                          <m:t>𝑓</m:t>
                        </m:r>
                      </m:sub>
                    </m:sSub>
                    <m:r>
                      <a:rPr lang="en-US" b="0" i="1" smtClean="0">
                        <a:latin typeface="Cambria Math"/>
                      </a:rPr>
                      <m:t>=</m:t>
                    </m:r>
                    <m:r>
                      <a:rPr lang="en-US" b="0" i="1" smtClean="0">
                        <a:latin typeface="Cambria Math"/>
                      </a:rPr>
                      <m:t>𝑡</m:t>
                    </m:r>
                  </m:oMath>
                </a14:m>
                <a:endParaRPr lang="en-US" dirty="0"/>
              </a:p>
            </p:txBody>
          </p:sp>
        </mc:Choice>
        <mc:Fallback xmlns="">
          <p:sp>
            <p:nvSpPr>
              <p:cNvPr id="5" name="Content Placeholder 2"/>
              <p:cNvSpPr>
                <a:spLocks noGrp="1" noRot="1" noChangeAspect="1" noMove="1" noResize="1" noEditPoints="1" noAdjustHandles="1" noChangeArrowheads="1" noChangeShapeType="1" noTextEdit="1"/>
              </p:cNvSpPr>
              <p:nvPr>
                <p:ph sz="half" idx="1"/>
              </p:nvPr>
            </p:nvSpPr>
            <p:spPr>
              <a:blipFill>
                <a:blip r:embed="rId3"/>
                <a:stretch>
                  <a:fillRect l="-1754" t="-2435"/>
                </a:stretch>
              </a:blipFill>
            </p:spPr>
            <p:txBody>
              <a:bodyPr/>
              <a:lstStyle/>
              <a:p>
                <a:r>
                  <a:rPr lang="en-US">
                    <a:noFill/>
                  </a:rPr>
                  <a:t> </a:t>
                </a:r>
              </a:p>
            </p:txBody>
          </p:sp>
        </mc:Fallback>
      </mc:AlternateContent>
      <p:sp>
        <p:nvSpPr>
          <p:cNvPr id="3" name="Content Placeholder 2"/>
          <p:cNvSpPr>
            <a:spLocks noGrp="1"/>
          </p:cNvSpPr>
          <p:nvPr>
            <p:ph sz="half" idx="2"/>
          </p:nvPr>
        </p:nvSpPr>
        <p:spPr/>
        <p:txBody>
          <a:bodyPr/>
          <a:lstStyle/>
          <a:p>
            <a:endParaRPr lang="en-US"/>
          </a:p>
        </p:txBody>
      </p:sp>
    </p:spTree>
    <p:extLst>
      <p:ext uri="{BB962C8B-B14F-4D97-AF65-F5344CB8AC3E}">
        <p14:creationId xmlns:p14="http://schemas.microsoft.com/office/powerpoint/2010/main" val="159439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01-03 Velocity and Graphs</a:t>
            </a:r>
          </a:p>
        </p:txBody>
      </p:sp>
      <mc:AlternateContent xmlns:mc="http://schemas.openxmlformats.org/markup-compatibility/2006" xmlns:a14="http://schemas.microsoft.com/office/drawing/2010/main">
        <mc:Choice Requires="a14">
          <p:sp>
            <p:nvSpPr>
              <p:cNvPr id="7" name="Content Placeholder 2"/>
              <p:cNvSpPr>
                <a:spLocks noGrp="1"/>
              </p:cNvSpPr>
              <p:nvPr>
                <p:ph sz="half" idx="1"/>
              </p:nvPr>
            </p:nvSpPr>
            <p:spPr/>
            <p:txBody>
              <a:bodyPr>
                <a:normAutofit fontScale="92500"/>
              </a:bodyPr>
              <a:lstStyle/>
              <a:p>
                <a:r>
                  <a:rPr lang="en-US" dirty="0"/>
                  <a:t>The slope of a position vs time graph is the velocity</a:t>
                </a:r>
              </a:p>
              <a:p>
                <a:r>
                  <a:rPr lang="en-US" dirty="0"/>
                  <a:t>Velocity is rate of change of position</a:t>
                </a:r>
              </a:p>
              <a:p>
                <a:pPr marL="0" indent="0">
                  <a:buNone/>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𝑣</m:t>
                          </m:r>
                        </m:e>
                      </m:acc>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𝑥</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0</m:t>
                              </m:r>
                            </m:sub>
                          </m:sSub>
                        </m:num>
                        <m:den>
                          <m:r>
                            <a:rPr lang="en-US" b="0" i="1" dirty="0" smtClean="0">
                              <a:latin typeface="Cambria Math" panose="02040503050406030204" pitchFamily="18" charset="0"/>
                            </a:rPr>
                            <m:t>𝑡</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𝑡</m:t>
                              </m:r>
                            </m:e>
                            <m:sub>
                              <m:r>
                                <a:rPr lang="en-US" b="0" i="1" dirty="0" smtClean="0">
                                  <a:latin typeface="Cambria Math" panose="02040503050406030204" pitchFamily="18" charset="0"/>
                                </a:rPr>
                                <m:t>0</m:t>
                              </m:r>
                            </m:sub>
                          </m:sSub>
                        </m:den>
                      </m:f>
                    </m:oMath>
                  </m:oMathPara>
                </a14:m>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bar>
                        <m:barPr>
                          <m:pos m:val="top"/>
                          <m:ctrlPr>
                            <a:rPr lang="en-US" b="0" i="1" smtClean="0">
                              <a:latin typeface="Cambria Math" panose="02040503050406030204" pitchFamily="18" charset="0"/>
                            </a:rPr>
                          </m:ctrlPr>
                        </m:barPr>
                        <m:e>
                          <m:r>
                            <a:rPr lang="en-US" b="0" i="1" smtClean="0">
                              <a:latin typeface="Cambria Math" panose="02040503050406030204" pitchFamily="18" charset="0"/>
                            </a:rPr>
                            <m:t>𝑣</m:t>
                          </m:r>
                        </m:e>
                      </m:bar>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oMath>
                  </m:oMathPara>
                </a14:m>
                <a:endParaRPr lang="en-US" dirty="0"/>
              </a:p>
              <a:p>
                <a:r>
                  <a:rPr lang="en-US" dirty="0"/>
                  <a:t>If the graph is not a straight line, then use the slope of a tangent line drawn to that point.</a:t>
                </a:r>
              </a:p>
              <a:p>
                <a:endParaRPr lang="en-US" dirty="0"/>
              </a:p>
            </p:txBody>
          </p:sp>
        </mc:Choice>
        <mc:Fallback xmlns="">
          <p:sp>
            <p:nvSpPr>
              <p:cNvPr id="7" name="Content Placeholder 2"/>
              <p:cNvSpPr>
                <a:spLocks noGrp="1" noRot="1" noChangeAspect="1" noMove="1" noResize="1" noEditPoints="1" noAdjustHandles="1" noChangeArrowheads="1" noChangeShapeType="1" noTextEdit="1"/>
              </p:cNvSpPr>
              <p:nvPr>
                <p:ph sz="half" idx="1"/>
              </p:nvPr>
            </p:nvSpPr>
            <p:spPr>
              <a:blipFill>
                <a:blip r:embed="rId3"/>
                <a:stretch>
                  <a:fillRect l="-1484" t="-2261" r="-2564"/>
                </a:stretch>
              </a:blipFill>
            </p:spPr>
            <p:txBody>
              <a:bodyPr/>
              <a:lstStyle/>
              <a:p>
                <a:r>
                  <a:rPr lang="en-US">
                    <a:noFill/>
                  </a:rPr>
                  <a:t> </a:t>
                </a:r>
              </a:p>
            </p:txBody>
          </p:sp>
        </mc:Fallback>
      </mc:AlternateContent>
      <p:pic>
        <p:nvPicPr>
          <p:cNvPr id="8" name="officeArt object"/>
          <p:cNvPicPr>
            <a:picLocks noGrp="1"/>
          </p:cNvPicPr>
          <p:nvPr>
            <p:ph sz="half" idx="2"/>
          </p:nvPr>
        </p:nvPicPr>
        <p:blipFill>
          <a:blip r:embed="rId4">
            <a:extLst/>
          </a:blip>
          <a:stretch>
            <a:fillRect/>
          </a:stretch>
        </p:blipFill>
        <p:spPr>
          <a:xfrm>
            <a:off x="4876800" y="994173"/>
            <a:ext cx="4267200" cy="3445114"/>
          </a:xfrm>
          <a:prstGeom prst="rect">
            <a:avLst/>
          </a:prstGeom>
          <a:ln w="12700" cap="flat">
            <a:noFill/>
            <a:miter lim="400000"/>
          </a:ln>
          <a:effectLst/>
        </p:spPr>
      </p:pic>
    </p:spTree>
    <p:extLst>
      <p:ext uri="{BB962C8B-B14F-4D97-AF65-F5344CB8AC3E}">
        <p14:creationId xmlns:p14="http://schemas.microsoft.com/office/powerpoint/2010/main" val="142441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01-03 Velocity and Graphs</a:t>
            </a:r>
          </a:p>
        </p:txBody>
      </p:sp>
      <mc:AlternateContent xmlns:mc="http://schemas.openxmlformats.org/markup-compatibility/2006" xmlns:a14="http://schemas.microsoft.com/office/drawing/2010/main">
        <mc:Choice Requires="a14">
          <p:sp>
            <p:nvSpPr>
              <p:cNvPr id="5" name="Content Placeholder 2"/>
              <p:cNvSpPr>
                <a:spLocks noGrp="1"/>
              </p:cNvSpPr>
              <p:nvPr>
                <p:ph idx="1"/>
              </p:nvPr>
            </p:nvSpPr>
            <p:spPr/>
            <p:txBody>
              <a:bodyPr/>
              <a:lstStyle/>
              <a:p>
                <a:r>
                  <a:rPr lang="en-US" dirty="0"/>
                  <a:t>Velocity is a vector (has direction) </a:t>
                </a:r>
                <a14:m>
                  <m:oMath xmlns:m="http://schemas.openxmlformats.org/officeDocument/2006/math">
                    <m:r>
                      <a:rPr lang="en-US" i="1" dirty="0" smtClean="0">
                        <a:latin typeface="Cambria Math" panose="02040503050406030204" pitchFamily="18" charset="0"/>
                      </a:rPr>
                      <m:t>𝑣</m:t>
                    </m:r>
                    <m:r>
                      <a:rPr lang="en-US" i="1" dirty="0" smtClean="0">
                        <a:latin typeface="Cambria Math" panose="02040503050406030204" pitchFamily="18" charset="0"/>
                      </a:rPr>
                      <m:t>=</m:t>
                    </m:r>
                    <m:f>
                      <m:fPr>
                        <m:ctrlPr>
                          <a:rPr lang="en-US" i="1" dirty="0" smtClean="0">
                            <a:latin typeface="Cambria Math" panose="02040503050406030204" pitchFamily="18" charset="0"/>
                          </a:rPr>
                        </m:ctrlPr>
                      </m:fPr>
                      <m:num>
                        <m:r>
                          <a:rPr lang="en-US" i="1" dirty="0" smtClean="0">
                            <a:latin typeface="Cambria Math" panose="02040503050406030204" pitchFamily="18" charset="0"/>
                          </a:rPr>
                          <m:t>𝑑𝑖𝑠𝑝𝑙𝑎𝑐𝑒𝑚𝑒𝑛𝑡</m:t>
                        </m:r>
                      </m:num>
                      <m:den>
                        <m:r>
                          <a:rPr lang="en-US" i="1" dirty="0" smtClean="0">
                            <a:latin typeface="Cambria Math" panose="02040503050406030204" pitchFamily="18" charset="0"/>
                          </a:rPr>
                          <m:t>𝑡𝑖𝑚𝑒</m:t>
                        </m:r>
                      </m:den>
                    </m:f>
                  </m:oMath>
                </a14:m>
                <a:endParaRPr lang="en-US" dirty="0"/>
              </a:p>
              <a:p>
                <a:r>
                  <a:rPr lang="en-US" dirty="0"/>
                  <a:t>Speed is a scalar (no direction) </a:t>
                </a:r>
                <a14:m>
                  <m:oMath xmlns:m="http://schemas.openxmlformats.org/officeDocument/2006/math">
                    <m:r>
                      <a:rPr lang="en-US" i="1" dirty="0" smtClean="0">
                        <a:latin typeface="Cambria Math" panose="02040503050406030204" pitchFamily="18" charset="0"/>
                      </a:rPr>
                      <m:t>𝑣</m:t>
                    </m:r>
                    <m:r>
                      <a:rPr lang="en-US" i="1" dirty="0" smtClean="0">
                        <a:latin typeface="Cambria Math" panose="02040503050406030204" pitchFamily="18" charset="0"/>
                      </a:rPr>
                      <m:t>=</m:t>
                    </m:r>
                    <m:f>
                      <m:fPr>
                        <m:ctrlPr>
                          <a:rPr lang="en-US" i="1" dirty="0" smtClean="0">
                            <a:latin typeface="Cambria Math" panose="02040503050406030204" pitchFamily="18" charset="0"/>
                          </a:rPr>
                        </m:ctrlPr>
                      </m:fPr>
                      <m:num>
                        <m:r>
                          <a:rPr lang="en-US" i="1" dirty="0" smtClean="0">
                            <a:latin typeface="Cambria Math" panose="02040503050406030204" pitchFamily="18" charset="0"/>
                          </a:rPr>
                          <m:t>𝑑𝑖𝑠𝑡𝑎𝑛𝑐𝑒</m:t>
                        </m:r>
                      </m:num>
                      <m:den>
                        <m:r>
                          <a:rPr lang="en-US" i="1" dirty="0" smtClean="0">
                            <a:latin typeface="Cambria Math" panose="02040503050406030204" pitchFamily="18" charset="0"/>
                          </a:rPr>
                          <m:t>𝑡𝑖𝑚𝑒</m:t>
                        </m:r>
                      </m:den>
                    </m:f>
                  </m:oMath>
                </a14:m>
                <a:endParaRPr lang="en-US" dirty="0"/>
              </a:p>
              <a:p>
                <a:r>
                  <a:rPr lang="en-US" dirty="0"/>
                  <a:t>Units of both are m/s</a:t>
                </a:r>
              </a:p>
            </p:txBody>
          </p:sp>
        </mc:Choice>
        <mc:Fallback xmlns="">
          <p:sp>
            <p:nvSpPr>
              <p:cNvPr id="5" name="Content Placeholder 2"/>
              <p:cNvSpPr>
                <a:spLocks noGrp="1" noRot="1" noChangeAspect="1" noMove="1" noResize="1" noEditPoints="1" noAdjustHandles="1" noChangeArrowheads="1" noChangeShapeType="1" noTextEdit="1"/>
              </p:cNvSpPr>
              <p:nvPr>
                <p:ph idx="1"/>
              </p:nvPr>
            </p:nvSpPr>
            <p:spPr>
              <a:blipFill>
                <a:blip r:embed="rId3"/>
                <a:stretch>
                  <a:fillRect l="-867"/>
                </a:stretch>
              </a:blipFill>
            </p:spPr>
            <p:txBody>
              <a:bodyPr/>
              <a:lstStyle/>
              <a:p>
                <a:r>
                  <a:rPr lang="en-US">
                    <a:noFill/>
                  </a:rPr>
                  <a:t> </a:t>
                </a:r>
              </a:p>
            </p:txBody>
          </p:sp>
        </mc:Fallback>
      </mc:AlternateContent>
    </p:spTree>
    <p:extLst>
      <p:ext uri="{BB962C8B-B14F-4D97-AF65-F5344CB8AC3E}">
        <p14:creationId xmlns:p14="http://schemas.microsoft.com/office/powerpoint/2010/main" val="318637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02886" y="590550"/>
            <a:ext cx="4541113" cy="4553601"/>
          </a:xfrm>
        </p:spPr>
      </p:pic>
      <p:sp>
        <p:nvSpPr>
          <p:cNvPr id="4" name="Title 3"/>
          <p:cNvSpPr>
            <a:spLocks noGrp="1"/>
          </p:cNvSpPr>
          <p:nvPr>
            <p:ph type="title"/>
          </p:nvPr>
        </p:nvSpPr>
        <p:spPr/>
        <p:txBody>
          <a:bodyPr>
            <a:normAutofit/>
          </a:bodyPr>
          <a:lstStyle/>
          <a:p>
            <a:r>
              <a:rPr lang="en-US" sz="3200" dirty="0"/>
              <a:t>01-03 Velocity and Graphs</a:t>
            </a:r>
          </a:p>
        </p:txBody>
      </p:sp>
      <p:cxnSp>
        <p:nvCxnSpPr>
          <p:cNvPr id="7" name="Straight Connector 6"/>
          <p:cNvCxnSpPr/>
          <p:nvPr/>
        </p:nvCxnSpPr>
        <p:spPr>
          <a:xfrm flipV="1">
            <a:off x="5334000" y="1047750"/>
            <a:ext cx="1066800" cy="259080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4648200" y="1047750"/>
            <a:ext cx="1667435" cy="3581400"/>
            <a:chOff x="4648200" y="1047750"/>
            <a:chExt cx="1667435" cy="3581400"/>
          </a:xfrm>
        </p:grpSpPr>
        <p:cxnSp>
          <p:nvCxnSpPr>
            <p:cNvPr id="15" name="Straight Connector 14"/>
            <p:cNvCxnSpPr/>
            <p:nvPr/>
          </p:nvCxnSpPr>
          <p:spPr>
            <a:xfrm flipV="1">
              <a:off x="6315635" y="1276350"/>
              <a:ext cx="0" cy="3352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5105400" y="1276350"/>
              <a:ext cx="1210235"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648200" y="1047750"/>
              <a:ext cx="533400" cy="369332"/>
            </a:xfrm>
            <a:prstGeom prst="rect">
              <a:avLst/>
            </a:prstGeom>
            <a:noFill/>
          </p:spPr>
          <p:txBody>
            <a:bodyPr wrap="square" rtlCol="0">
              <a:spAutoFit/>
            </a:bodyPr>
            <a:lstStyle/>
            <a:p>
              <a:r>
                <a:rPr lang="en-US" dirty="0"/>
                <a:t>4.2</a:t>
              </a:r>
            </a:p>
          </p:txBody>
        </p:sp>
      </p:grpSp>
      <p:grpSp>
        <p:nvGrpSpPr>
          <p:cNvPr id="20" name="Group 19"/>
          <p:cNvGrpSpPr/>
          <p:nvPr/>
        </p:nvGrpSpPr>
        <p:grpSpPr>
          <a:xfrm>
            <a:off x="4621306" y="3072884"/>
            <a:ext cx="883024" cy="1556266"/>
            <a:chOff x="4621306" y="3072884"/>
            <a:chExt cx="883024" cy="1556266"/>
          </a:xfrm>
        </p:grpSpPr>
        <p:cxnSp>
          <p:nvCxnSpPr>
            <p:cNvPr id="10" name="Straight Connector 9"/>
            <p:cNvCxnSpPr/>
            <p:nvPr/>
          </p:nvCxnSpPr>
          <p:spPr>
            <a:xfrm flipV="1">
              <a:off x="5504330" y="3257550"/>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105400" y="3257550"/>
              <a:ext cx="381000"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621306" y="3072884"/>
              <a:ext cx="533400" cy="369332"/>
            </a:xfrm>
            <a:prstGeom prst="rect">
              <a:avLst/>
            </a:prstGeom>
            <a:noFill/>
          </p:spPr>
          <p:txBody>
            <a:bodyPr wrap="square" rtlCol="0">
              <a:spAutoFit/>
            </a:bodyPr>
            <a:lstStyle/>
            <a:p>
              <a:r>
                <a:rPr lang="en-US" dirty="0"/>
                <a:t>1.7</a:t>
              </a:r>
            </a:p>
          </p:txBody>
        </p:sp>
      </p:grpSp>
      <mc:AlternateContent xmlns:mc="http://schemas.openxmlformats.org/markup-compatibility/2006" xmlns:a14="http://schemas.microsoft.com/office/drawing/2010/main">
        <mc:Choice Requires="a14">
          <p:sp>
            <p:nvSpPr>
              <p:cNvPr id="16" name="Content Placeholder 1"/>
              <p:cNvSpPr>
                <a:spLocks noGrp="1"/>
              </p:cNvSpPr>
              <p:nvPr>
                <p:ph sz="half" idx="1"/>
              </p:nvPr>
            </p:nvSpPr>
            <p:spPr/>
            <p:txBody>
              <a:bodyPr>
                <a:normAutofit/>
              </a:bodyPr>
              <a:lstStyle/>
              <a:p>
                <a:r>
                  <a:rPr lang="en-US" dirty="0"/>
                  <a:t>The graph at right shows the height of a ball thrown straight up vs time. Find the velocity of the ball at 2 seconds.</a:t>
                </a:r>
              </a:p>
              <a:p>
                <a14:m>
                  <m:oMath xmlns:m="http://schemas.openxmlformats.org/officeDocument/2006/math">
                    <m:r>
                      <a:rPr lang="en-US" b="0" i="1" smtClean="0">
                        <a:latin typeface="Cambria Math"/>
                      </a:rPr>
                      <m:t>𝑣</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𝑥</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𝑥</m:t>
                            </m:r>
                          </m:e>
                          <m:sub>
                            <m:r>
                              <a:rPr lang="en-US" b="0" i="1" smtClean="0">
                                <a:latin typeface="Cambria Math"/>
                              </a:rPr>
                              <m:t>0</m:t>
                            </m:r>
                          </m:sub>
                        </m:sSub>
                      </m:num>
                      <m:den>
                        <m:r>
                          <a:rPr lang="en-US" b="0" i="1" smtClean="0">
                            <a:latin typeface="Cambria Math"/>
                          </a:rPr>
                          <m:t>𝑡</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𝑡</m:t>
                            </m:r>
                          </m:e>
                          <m:sub>
                            <m:r>
                              <a:rPr lang="en-US" b="0" i="1" smtClean="0">
                                <a:latin typeface="Cambria Math"/>
                              </a:rPr>
                              <m:t>0</m:t>
                            </m:r>
                          </m:sub>
                        </m:sSub>
                      </m:den>
                    </m:f>
                  </m:oMath>
                </a14:m>
                <a:endParaRPr lang="en-US" b="0" dirty="0"/>
              </a:p>
              <a:p>
                <a14:m>
                  <m:oMath xmlns:m="http://schemas.openxmlformats.org/officeDocument/2006/math">
                    <m:r>
                      <a:rPr lang="en-US" b="0" i="1" smtClean="0">
                        <a:latin typeface="Cambria Math"/>
                      </a:rPr>
                      <m:t>𝑣</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4.2 </m:t>
                        </m:r>
                        <m:r>
                          <a:rPr lang="en-US" b="0" i="1" smtClean="0">
                            <a:latin typeface="Cambria Math"/>
                          </a:rPr>
                          <m:t>𝑐𝑚</m:t>
                        </m:r>
                        <m:r>
                          <a:rPr lang="en-US" b="0" i="1" smtClean="0">
                            <a:latin typeface="Cambria Math"/>
                          </a:rPr>
                          <m:t>−1.7 </m:t>
                        </m:r>
                        <m:r>
                          <a:rPr lang="en-US" b="0" i="1" smtClean="0">
                            <a:latin typeface="Cambria Math"/>
                          </a:rPr>
                          <m:t>𝑐𝑚</m:t>
                        </m:r>
                      </m:num>
                      <m:den>
                        <m:r>
                          <a:rPr lang="en-US" b="0" i="1" smtClean="0">
                            <a:latin typeface="Cambria Math"/>
                          </a:rPr>
                          <m:t>3 </m:t>
                        </m:r>
                        <m:r>
                          <a:rPr lang="en-US" b="0" i="1" smtClean="0">
                            <a:latin typeface="Cambria Math"/>
                          </a:rPr>
                          <m:t>𝑠</m:t>
                        </m:r>
                        <m:r>
                          <a:rPr lang="en-US" b="0" i="1" smtClean="0">
                            <a:latin typeface="Cambria Math"/>
                          </a:rPr>
                          <m:t>−1 </m:t>
                        </m:r>
                        <m:r>
                          <a:rPr lang="en-US" b="0" i="1" smtClean="0">
                            <a:latin typeface="Cambria Math"/>
                          </a:rPr>
                          <m:t>𝑠</m:t>
                        </m:r>
                      </m:den>
                    </m:f>
                  </m:oMath>
                </a14:m>
                <a:endParaRPr lang="en-US" b="0" dirty="0"/>
              </a:p>
              <a:p>
                <a14:m>
                  <m:oMath xmlns:m="http://schemas.openxmlformats.org/officeDocument/2006/math">
                    <m:r>
                      <a:rPr lang="en-US" b="0" i="1" smtClean="0">
                        <a:latin typeface="Cambria Math"/>
                      </a:rPr>
                      <m:t>𝑣</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2.5 </m:t>
                        </m:r>
                        <m:r>
                          <a:rPr lang="en-US" b="0" i="1" smtClean="0">
                            <a:latin typeface="Cambria Math"/>
                          </a:rPr>
                          <m:t>𝑐𝑚</m:t>
                        </m:r>
                      </m:num>
                      <m:den>
                        <m:r>
                          <a:rPr lang="en-US" b="0" i="1" smtClean="0">
                            <a:latin typeface="Cambria Math"/>
                          </a:rPr>
                          <m:t>2 </m:t>
                        </m:r>
                        <m:r>
                          <a:rPr lang="en-US" b="0" i="1" smtClean="0">
                            <a:latin typeface="Cambria Math"/>
                          </a:rPr>
                          <m:t>𝑠</m:t>
                        </m:r>
                      </m:den>
                    </m:f>
                    <m:r>
                      <a:rPr lang="en-US" b="0" i="1" smtClean="0">
                        <a:latin typeface="Cambria Math"/>
                      </a:rPr>
                      <m:t>=1.3</m:t>
                    </m:r>
                    <m:f>
                      <m:fPr>
                        <m:ctrlPr>
                          <a:rPr lang="en-US" b="0" i="1" smtClean="0">
                            <a:latin typeface="Cambria Math" panose="02040503050406030204" pitchFamily="18" charset="0"/>
                          </a:rPr>
                        </m:ctrlPr>
                      </m:fPr>
                      <m:num>
                        <m:r>
                          <a:rPr lang="en-US" b="0" i="1" smtClean="0">
                            <a:latin typeface="Cambria Math"/>
                          </a:rPr>
                          <m:t>𝑐𝑚</m:t>
                        </m:r>
                      </m:num>
                      <m:den>
                        <m:r>
                          <a:rPr lang="en-US" b="0" i="1" smtClean="0">
                            <a:latin typeface="Cambria Math"/>
                          </a:rPr>
                          <m:t>𝑠</m:t>
                        </m:r>
                      </m:den>
                    </m:f>
                  </m:oMath>
                </a14:m>
                <a:endParaRPr lang="en-US" dirty="0"/>
              </a:p>
            </p:txBody>
          </p:sp>
        </mc:Choice>
        <mc:Fallback xmlns="">
          <p:sp>
            <p:nvSpPr>
              <p:cNvPr id="16" name="Content Placeholder 1"/>
              <p:cNvSpPr>
                <a:spLocks noGrp="1" noRot="1" noChangeAspect="1" noMove="1" noResize="1" noEditPoints="1" noAdjustHandles="1" noChangeArrowheads="1" noChangeShapeType="1" noTextEdit="1"/>
              </p:cNvSpPr>
              <p:nvPr>
                <p:ph sz="half" idx="1"/>
              </p:nvPr>
            </p:nvSpPr>
            <p:spPr>
              <a:blipFill>
                <a:blip r:embed="rId4"/>
                <a:stretch>
                  <a:fillRect l="-1754" t="-2435"/>
                </a:stretch>
              </a:blipFill>
            </p:spPr>
            <p:txBody>
              <a:bodyPr/>
              <a:lstStyle/>
              <a:p>
                <a:r>
                  <a:rPr lang="en-US">
                    <a:noFill/>
                  </a:rPr>
                  <a:t> </a:t>
                </a:r>
              </a:p>
            </p:txBody>
          </p:sp>
        </mc:Fallback>
      </mc:AlternateContent>
    </p:spTree>
    <p:extLst>
      <p:ext uri="{BB962C8B-B14F-4D97-AF65-F5344CB8AC3E}">
        <p14:creationId xmlns:p14="http://schemas.microsoft.com/office/powerpoint/2010/main" val="157755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01-03 Velocity and Graphs</a:t>
            </a:r>
          </a:p>
        </p:txBody>
      </p:sp>
      <p:sp>
        <p:nvSpPr>
          <p:cNvPr id="7" name="Content Placeholder 1"/>
          <p:cNvSpPr>
            <a:spLocks noGrp="1"/>
          </p:cNvSpPr>
          <p:nvPr>
            <p:ph sz="half" idx="1"/>
          </p:nvPr>
        </p:nvSpPr>
        <p:spPr/>
        <p:txBody>
          <a:bodyPr>
            <a:normAutofit/>
          </a:bodyPr>
          <a:lstStyle/>
          <a:p>
            <a:r>
              <a:rPr lang="en-US" b="1" dirty="0"/>
              <a:t>27. </a:t>
            </a:r>
            <a:r>
              <a:rPr lang="en-US" dirty="0"/>
              <a:t>(a) Sketch a graph of velocity versus time corresponding to the graph of displacement versus time given in the graph. (b) Identify the time or times (</a:t>
            </a:r>
            <a:r>
              <a:rPr lang="en-US" i="1" dirty="0"/>
              <a:t>t</a:t>
            </a:r>
            <a:r>
              <a:rPr lang="en-US" baseline="-25000" dirty="0"/>
              <a:t>a</a:t>
            </a:r>
            <a:r>
              <a:rPr lang="en-US" dirty="0"/>
              <a:t>, </a:t>
            </a:r>
            <a:r>
              <a:rPr lang="en-US" i="1" dirty="0" err="1"/>
              <a:t>t</a:t>
            </a:r>
            <a:r>
              <a:rPr lang="en-US" baseline="-25000" dirty="0" err="1"/>
              <a:t>b</a:t>
            </a:r>
            <a:r>
              <a:rPr lang="en-US" dirty="0"/>
              <a:t>, </a:t>
            </a:r>
            <a:r>
              <a:rPr lang="en-US" i="1" dirty="0" err="1"/>
              <a:t>t</a:t>
            </a:r>
            <a:r>
              <a:rPr lang="en-US" baseline="-25000" dirty="0" err="1"/>
              <a:t>c</a:t>
            </a:r>
            <a:r>
              <a:rPr lang="en-US" dirty="0"/>
              <a:t>, etc.) at which the instantaneous velocity is greatest. (c) At which times is it zero? (d) At which times is it negative?</a:t>
            </a:r>
          </a:p>
        </p:txBody>
      </p:sp>
      <p:pic>
        <p:nvPicPr>
          <p:cNvPr id="8" name="Picture Placeholder 1"/>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39736" y="1128712"/>
            <a:ext cx="4599763" cy="3576638"/>
          </a:xfrm>
        </p:spPr>
      </p:pic>
    </p:spTree>
    <p:extLst>
      <p:ext uri="{BB962C8B-B14F-4D97-AF65-F5344CB8AC3E}">
        <p14:creationId xmlns:p14="http://schemas.microsoft.com/office/powerpoint/2010/main" val="3861553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01-03 Velocity and Graphs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1809750"/>
            <a:ext cx="3178256" cy="1743075"/>
          </a:xfrm>
          <a:prstGeom prst="rect">
            <a:avLst/>
          </a:prstGeom>
        </p:spPr>
      </p:pic>
      <mc:AlternateContent xmlns:mc="http://schemas.openxmlformats.org/markup-compatibility/2006" xmlns:a14="http://schemas.microsoft.com/office/drawing/2010/main">
        <mc:Choice Requires="a14">
          <p:sp>
            <p:nvSpPr>
              <p:cNvPr id="6" name="Content Placeholder 2"/>
              <p:cNvSpPr>
                <a:spLocks noGrp="1"/>
              </p:cNvSpPr>
              <p:nvPr>
                <p:ph idx="1"/>
              </p:nvPr>
            </p:nvSpPr>
            <p:spPr/>
            <p:txBody>
              <a:bodyPr>
                <a:normAutofit fontScale="77500" lnSpcReduction="20000"/>
              </a:bodyPr>
              <a:lstStyle/>
              <a:p>
                <a:r>
                  <a:rPr lang="en-US" dirty="0"/>
                  <a:t>The spine-tailed swift is the fastest bird in powered flight. On one flight a particular bird flies 306 m east, then turns around and flies 406.5 m back west. This flight takes 15 s. What is the bird’s average velocity?</a:t>
                </a:r>
              </a:p>
              <a:p>
                <a:pPr lvl="1"/>
                <a14:m>
                  <m:oMath xmlns:m="http://schemas.openxmlformats.org/officeDocument/2006/math">
                    <m:bar>
                      <m:barPr>
                        <m:pos m:val="top"/>
                        <m:ctrlPr>
                          <a:rPr lang="en-US" i="1">
                            <a:latin typeface="Cambria Math" panose="02040503050406030204" pitchFamily="18" charset="0"/>
                          </a:rPr>
                        </m:ctrlPr>
                      </m:barPr>
                      <m:e>
                        <m:r>
                          <a:rPr lang="en-US" b="0" i="1">
                            <a:latin typeface="Cambria Math"/>
                          </a:rPr>
                          <m:t>𝑣</m:t>
                        </m:r>
                      </m:e>
                    </m:bar>
                    <m:r>
                      <a:rPr lang="en-US" b="0" i="1">
                        <a:latin typeface="Cambria Math"/>
                      </a:rPr>
                      <m:t>=</m:t>
                    </m:r>
                    <m:f>
                      <m:fPr>
                        <m:ctrlPr>
                          <a:rPr lang="en-US" i="1">
                            <a:latin typeface="Cambria Math" panose="02040503050406030204" pitchFamily="18" charset="0"/>
                          </a:rPr>
                        </m:ctrlPr>
                      </m:fPr>
                      <m:num>
                        <m:r>
                          <a:rPr lang="en-US" b="0" i="1">
                            <a:latin typeface="Cambria Math"/>
                          </a:rPr>
                          <m:t>𝛥</m:t>
                        </m:r>
                        <m:r>
                          <a:rPr lang="en-US" b="0" i="1">
                            <a:latin typeface="Cambria Math"/>
                          </a:rPr>
                          <m:t>𝑥</m:t>
                        </m:r>
                      </m:num>
                      <m:den>
                        <m:r>
                          <a:rPr lang="en-US" b="0" i="1">
                            <a:latin typeface="Cambria Math"/>
                          </a:rPr>
                          <m:t>𝛥</m:t>
                        </m:r>
                        <m:r>
                          <a:rPr lang="en-US" b="0" i="1">
                            <a:latin typeface="Cambria Math"/>
                          </a:rPr>
                          <m:t>𝑡</m:t>
                        </m:r>
                      </m:den>
                    </m:f>
                    <m:r>
                      <a:rPr lang="en-US" b="0" i="1">
                        <a:latin typeface="Cambria Math"/>
                      </a:rPr>
                      <m:t>=</m:t>
                    </m:r>
                    <m:f>
                      <m:fPr>
                        <m:ctrlPr>
                          <a:rPr lang="en-US" i="1">
                            <a:latin typeface="Cambria Math" panose="02040503050406030204" pitchFamily="18" charset="0"/>
                          </a:rPr>
                        </m:ctrlPr>
                      </m:fPr>
                      <m:num>
                        <m:r>
                          <a:rPr lang="en-US" b="0" i="1">
                            <a:latin typeface="Cambria Math"/>
                          </a:rPr>
                          <m:t>306 </m:t>
                        </m:r>
                        <m:r>
                          <a:rPr lang="en-US" b="0" i="1">
                            <a:latin typeface="Cambria Math"/>
                          </a:rPr>
                          <m:t>𝑚</m:t>
                        </m:r>
                        <m:r>
                          <a:rPr lang="en-US" b="0" i="1">
                            <a:latin typeface="Cambria Math"/>
                          </a:rPr>
                          <m:t>−406.5 </m:t>
                        </m:r>
                        <m:r>
                          <a:rPr lang="en-US" b="0" i="1">
                            <a:latin typeface="Cambria Math"/>
                          </a:rPr>
                          <m:t>𝑚</m:t>
                        </m:r>
                      </m:num>
                      <m:den>
                        <m:r>
                          <a:rPr lang="en-US" b="0" i="1">
                            <a:latin typeface="Cambria Math"/>
                          </a:rPr>
                          <m:t>15 </m:t>
                        </m:r>
                        <m:r>
                          <a:rPr lang="en-US" b="0" i="1">
                            <a:latin typeface="Cambria Math"/>
                          </a:rPr>
                          <m:t>𝑠</m:t>
                        </m:r>
                      </m:den>
                    </m:f>
                    <m:r>
                      <a:rPr lang="en-US" b="0" i="1">
                        <a:latin typeface="Cambria Math"/>
                      </a:rPr>
                      <m:t>=−6.7 </m:t>
                    </m:r>
                    <m:r>
                      <a:rPr lang="en-US" b="0" i="1">
                        <a:latin typeface="Cambria Math"/>
                      </a:rPr>
                      <m:t>𝑚</m:t>
                    </m:r>
                    <m:r>
                      <a:rPr lang="en-US" b="0" i="1">
                        <a:latin typeface="Cambria Math"/>
                      </a:rPr>
                      <m:t>/</m:t>
                    </m:r>
                    <m:r>
                      <a:rPr lang="en-US" b="0" i="1">
                        <a:latin typeface="Cambria Math"/>
                      </a:rPr>
                      <m:t>𝑠</m:t>
                    </m:r>
                  </m:oMath>
                </a14:m>
                <a:endParaRPr lang="en-US" dirty="0"/>
              </a:p>
              <a:p>
                <a:pPr lvl="1"/>
                <a:r>
                  <a:rPr lang="en-US" dirty="0"/>
                  <a:t>6.7 m/s west</a:t>
                </a:r>
              </a:p>
              <a:p>
                <a:r>
                  <a:rPr lang="en-US" dirty="0"/>
                  <a:t>Average speed?</a:t>
                </a:r>
              </a:p>
              <a:p>
                <a:pPr lvl="1"/>
                <a14:m>
                  <m:oMath xmlns:m="http://schemas.openxmlformats.org/officeDocument/2006/math">
                    <m:r>
                      <a:rPr lang="en-US" b="0" i="1">
                        <a:latin typeface="Cambria Math"/>
                      </a:rPr>
                      <m:t>𝑣</m:t>
                    </m:r>
                    <m:r>
                      <a:rPr lang="en-US" b="0" i="1">
                        <a:latin typeface="Cambria Math"/>
                      </a:rPr>
                      <m:t>=</m:t>
                    </m:r>
                    <m:f>
                      <m:fPr>
                        <m:ctrlPr>
                          <a:rPr lang="en-US" i="1">
                            <a:latin typeface="Cambria Math" panose="02040503050406030204" pitchFamily="18" charset="0"/>
                          </a:rPr>
                        </m:ctrlPr>
                      </m:fPr>
                      <m:num>
                        <m:r>
                          <a:rPr lang="en-US" b="0" i="1">
                            <a:latin typeface="Cambria Math"/>
                          </a:rPr>
                          <m:t>𝑑𝑖𝑠𝑡𝑎𝑛𝑐𝑒</m:t>
                        </m:r>
                      </m:num>
                      <m:den>
                        <m:r>
                          <a:rPr lang="en-US" b="0" i="1">
                            <a:latin typeface="Cambria Math"/>
                          </a:rPr>
                          <m:t>𝑡𝑖𝑚𝑒</m:t>
                        </m:r>
                      </m:den>
                    </m:f>
                  </m:oMath>
                </a14:m>
                <a:endParaRPr lang="en-US" i="1" dirty="0"/>
              </a:p>
              <a:p>
                <a:pPr lvl="1"/>
                <a14:m>
                  <m:oMath xmlns:m="http://schemas.openxmlformats.org/officeDocument/2006/math">
                    <m:r>
                      <a:rPr lang="en-US" b="0" i="1" smtClean="0">
                        <a:latin typeface="Cambria Math"/>
                      </a:rPr>
                      <m:t>𝑣</m:t>
                    </m:r>
                    <m:r>
                      <a:rPr lang="en-US" b="0" i="1">
                        <a:latin typeface="Cambria Math"/>
                      </a:rPr>
                      <m:t>=</m:t>
                    </m:r>
                    <m:f>
                      <m:fPr>
                        <m:ctrlPr>
                          <a:rPr lang="en-US" i="1">
                            <a:latin typeface="Cambria Math" panose="02040503050406030204" pitchFamily="18" charset="0"/>
                          </a:rPr>
                        </m:ctrlPr>
                      </m:fPr>
                      <m:num>
                        <m:d>
                          <m:dPr>
                            <m:ctrlPr>
                              <a:rPr lang="en-US" i="1">
                                <a:latin typeface="Cambria Math" panose="02040503050406030204" pitchFamily="18" charset="0"/>
                              </a:rPr>
                            </m:ctrlPr>
                          </m:dPr>
                          <m:e>
                            <m:r>
                              <a:rPr lang="en-US" b="0" i="1">
                                <a:latin typeface="Cambria Math"/>
                              </a:rPr>
                              <m:t>306 </m:t>
                            </m:r>
                            <m:r>
                              <a:rPr lang="en-US" b="0" i="1">
                                <a:latin typeface="Cambria Math"/>
                              </a:rPr>
                              <m:t>𝑚</m:t>
                            </m:r>
                            <m:r>
                              <a:rPr lang="en-US" b="0" i="1">
                                <a:latin typeface="Cambria Math"/>
                              </a:rPr>
                              <m:t>+406.5 </m:t>
                            </m:r>
                            <m:r>
                              <a:rPr lang="en-US" b="0" i="1">
                                <a:latin typeface="Cambria Math"/>
                              </a:rPr>
                              <m:t>𝑚</m:t>
                            </m:r>
                          </m:e>
                        </m:d>
                      </m:num>
                      <m:den>
                        <m:r>
                          <a:rPr lang="en-US" b="0" i="1">
                            <a:latin typeface="Cambria Math"/>
                          </a:rPr>
                          <m:t>15 </m:t>
                        </m:r>
                        <m:r>
                          <a:rPr lang="en-US" b="0" i="1">
                            <a:latin typeface="Cambria Math"/>
                          </a:rPr>
                          <m:t>𝑠</m:t>
                        </m:r>
                      </m:den>
                    </m:f>
                    <m:r>
                      <a:rPr lang="en-US" b="0" i="1">
                        <a:latin typeface="Cambria Math"/>
                      </a:rPr>
                      <m:t>=47.5</m:t>
                    </m:r>
                    <m:f>
                      <m:fPr>
                        <m:ctrlPr>
                          <a:rPr lang="en-US" i="1">
                            <a:latin typeface="Cambria Math" panose="02040503050406030204" pitchFamily="18" charset="0"/>
                          </a:rPr>
                        </m:ctrlPr>
                      </m:fPr>
                      <m:num>
                        <m:r>
                          <a:rPr lang="en-US" b="0" i="1">
                            <a:latin typeface="Cambria Math"/>
                          </a:rPr>
                          <m:t>𝑚</m:t>
                        </m:r>
                      </m:num>
                      <m:den>
                        <m:r>
                          <a:rPr lang="en-US" b="0" i="1">
                            <a:latin typeface="Cambria Math"/>
                          </a:rPr>
                          <m:t>𝑠</m:t>
                        </m:r>
                      </m:den>
                    </m:f>
                  </m:oMath>
                </a14:m>
                <a:endParaRPr lang="en-US" dirty="0"/>
              </a:p>
              <a:p>
                <a:r>
                  <a:rPr lang="en-US" dirty="0"/>
                  <a:t>Which of these would we use to say how fast the bird is?</a:t>
                </a:r>
              </a:p>
              <a:p>
                <a:pPr lvl="1"/>
                <a:r>
                  <a:rPr lang="en-US" dirty="0"/>
                  <a:t>Average speed</a:t>
                </a:r>
              </a:p>
            </p:txBody>
          </p:sp>
        </mc:Choice>
        <mc:Fallback xmlns="">
          <p:sp>
            <p:nvSpPr>
              <p:cNvPr id="6" name="Content Placeholder 2"/>
              <p:cNvSpPr>
                <a:spLocks noGrp="1" noRot="1" noChangeAspect="1" noMove="1" noResize="1" noEditPoints="1" noAdjustHandles="1" noChangeArrowheads="1" noChangeShapeType="1" noTextEdit="1"/>
              </p:cNvSpPr>
              <p:nvPr>
                <p:ph idx="1"/>
              </p:nvPr>
            </p:nvSpPr>
            <p:spPr>
              <a:blipFill>
                <a:blip r:embed="rId4"/>
                <a:stretch>
                  <a:fillRect l="-467" t="-2551"/>
                </a:stretch>
              </a:blipFill>
            </p:spPr>
            <p:txBody>
              <a:bodyPr/>
              <a:lstStyle/>
              <a:p>
                <a:r>
                  <a:rPr lang="en-US">
                    <a:noFill/>
                  </a:rPr>
                  <a:t> </a:t>
                </a:r>
              </a:p>
            </p:txBody>
          </p:sp>
        </mc:Fallback>
      </mc:AlternateContent>
    </p:spTree>
    <p:extLst>
      <p:ext uri="{BB962C8B-B14F-4D97-AF65-F5344CB8AC3E}">
        <p14:creationId xmlns:p14="http://schemas.microsoft.com/office/powerpoint/2010/main" val="78483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01-03 Homework</a:t>
            </a:r>
          </a:p>
        </p:txBody>
      </p:sp>
      <p:sp>
        <p:nvSpPr>
          <p:cNvPr id="6" name="Content Placeholder 5"/>
          <p:cNvSpPr>
            <a:spLocks noGrp="1"/>
          </p:cNvSpPr>
          <p:nvPr>
            <p:ph sz="half" idx="2"/>
          </p:nvPr>
        </p:nvSpPr>
        <p:spPr/>
        <p:txBody>
          <a:bodyPr/>
          <a:lstStyle/>
          <a:p>
            <a:endParaRPr lang="en-US"/>
          </a:p>
        </p:txBody>
      </p:sp>
      <p:sp>
        <p:nvSpPr>
          <p:cNvPr id="7" name="Content Placeholder 1"/>
          <p:cNvSpPr>
            <a:spLocks noGrp="1"/>
          </p:cNvSpPr>
          <p:nvPr>
            <p:ph sz="half" idx="1"/>
          </p:nvPr>
        </p:nvSpPr>
        <p:spPr/>
        <p:txBody>
          <a:bodyPr>
            <a:normAutofit/>
          </a:bodyPr>
          <a:lstStyle/>
          <a:p>
            <a:r>
              <a:rPr lang="en-US" dirty="0"/>
              <a:t>Time is important, work efficiently</a:t>
            </a:r>
          </a:p>
          <a:p>
            <a:endParaRPr lang="en-US" dirty="0"/>
          </a:p>
          <a:p>
            <a:r>
              <a:rPr lang="en-US" dirty="0"/>
              <a:t>Read 2.4, 2.8</a:t>
            </a:r>
          </a:p>
        </p:txBody>
      </p:sp>
    </p:spTree>
    <p:extLst>
      <p:ext uri="{BB962C8B-B14F-4D97-AF65-F5344CB8AC3E}">
        <p14:creationId xmlns:p14="http://schemas.microsoft.com/office/powerpoint/2010/main" val="24789813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F3E15-347D-4E26-9F9F-C2E7E51FBCDC}"/>
              </a:ext>
            </a:extLst>
          </p:cNvPr>
          <p:cNvSpPr>
            <a:spLocks noGrp="1"/>
          </p:cNvSpPr>
          <p:nvPr>
            <p:ph type="title"/>
          </p:nvPr>
        </p:nvSpPr>
        <p:spPr/>
        <p:txBody>
          <a:bodyPr/>
          <a:lstStyle/>
          <a:p>
            <a:r>
              <a:rPr lang="en-US" dirty="0"/>
              <a:t>01-04 Acceleration and Graphs </a:t>
            </a:r>
          </a:p>
        </p:txBody>
      </p:sp>
      <p:sp>
        <p:nvSpPr>
          <p:cNvPr id="3" name="Text Placeholder 2">
            <a:extLst>
              <a:ext uri="{FF2B5EF4-FFF2-40B4-BE49-F238E27FC236}">
                <a16:creationId xmlns:a16="http://schemas.microsoft.com/office/drawing/2014/main" id="{E78EDC5F-3555-4C16-BF75-DF354EEFB06B}"/>
              </a:ext>
            </a:extLst>
          </p:cNvPr>
          <p:cNvSpPr>
            <a:spLocks noGrp="1"/>
          </p:cNvSpPr>
          <p:nvPr>
            <p:ph type="body" idx="1"/>
          </p:nvPr>
        </p:nvSpPr>
        <p:spPr/>
        <p:txBody>
          <a:bodyPr>
            <a:normAutofit/>
          </a:bodyPr>
          <a:lstStyle/>
          <a:p>
            <a:r>
              <a:rPr lang="en-US" dirty="0"/>
              <a:t>In this lesson you will…</a:t>
            </a:r>
          </a:p>
          <a:p>
            <a:r>
              <a:rPr lang="en-US" dirty="0"/>
              <a:t>• Define and distinguish between instantaneous acceleration, average acceleration, and deceleration.</a:t>
            </a:r>
          </a:p>
          <a:p>
            <a:r>
              <a:rPr lang="en-US" dirty="0"/>
              <a:t>• Calculate acceleration given initial time, initial velocity, final time, and final velocity.</a:t>
            </a:r>
          </a:p>
          <a:p>
            <a:r>
              <a:rPr lang="en-US" dirty="0"/>
              <a:t>• Determine average or instantaneous acceleration from a graph of velocity vs. time.</a:t>
            </a:r>
          </a:p>
          <a:p>
            <a:r>
              <a:rPr lang="en-US" dirty="0"/>
              <a:t>• Derive a graph of acceleration vs. time from a graph of velocity vs. time.</a:t>
            </a:r>
          </a:p>
        </p:txBody>
      </p:sp>
    </p:spTree>
    <p:extLst>
      <p:ext uri="{BB962C8B-B14F-4D97-AF65-F5344CB8AC3E}">
        <p14:creationId xmlns:p14="http://schemas.microsoft.com/office/powerpoint/2010/main" val="21434216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01-04 Acceleration and Graphs </a:t>
            </a:r>
          </a:p>
        </p:txBody>
      </p:sp>
      <p:sp>
        <p:nvSpPr>
          <p:cNvPr id="6" name="Content Placeholder 4"/>
          <p:cNvSpPr>
            <a:spLocks noGrp="1"/>
          </p:cNvSpPr>
          <p:nvPr>
            <p:ph idx="1"/>
          </p:nvPr>
        </p:nvSpPr>
        <p:spPr/>
        <p:txBody>
          <a:bodyPr/>
          <a:lstStyle/>
          <a:p>
            <a:r>
              <a:rPr lang="en-US" dirty="0"/>
              <a:t>Complete the lab on your worksheet</a:t>
            </a:r>
          </a:p>
          <a:p>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4322" b="22345"/>
          <a:stretch/>
        </p:blipFill>
        <p:spPr>
          <a:xfrm rot="5400000">
            <a:off x="5543550" y="1543050"/>
            <a:ext cx="5143500" cy="2057400"/>
          </a:xfrm>
          <a:prstGeom prst="rect">
            <a:avLst/>
          </a:prstGeom>
        </p:spPr>
      </p:pic>
    </p:spTree>
    <p:extLst>
      <p:ext uri="{BB962C8B-B14F-4D97-AF65-F5344CB8AC3E}">
        <p14:creationId xmlns:p14="http://schemas.microsoft.com/office/powerpoint/2010/main" val="37750776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01-04 Acceleration and Graphs</a:t>
            </a:r>
          </a:p>
        </p:txBody>
      </p:sp>
      <mc:AlternateContent xmlns:mc="http://schemas.openxmlformats.org/markup-compatibility/2006" xmlns:a14="http://schemas.microsoft.com/office/drawing/2010/main">
        <mc:Choice Requires="a14">
          <p:sp>
            <p:nvSpPr>
              <p:cNvPr id="8" name="Content Placeholder 2"/>
              <p:cNvSpPr>
                <a:spLocks noGrp="1"/>
              </p:cNvSpPr>
              <p:nvPr>
                <p:ph sz="half" idx="1"/>
              </p:nvPr>
            </p:nvSpPr>
            <p:spPr>
              <a:xfrm>
                <a:off x="-1" y="1128712"/>
                <a:ext cx="5985221" cy="3805238"/>
              </a:xfrm>
            </p:spPr>
            <p:txBody>
              <a:bodyPr>
                <a:normAutofit fontScale="70000" lnSpcReduction="20000"/>
              </a:bodyPr>
              <a:lstStyle/>
              <a:p>
                <a:pPr>
                  <a:lnSpc>
                    <a:spcPct val="120000"/>
                  </a:lnSpc>
                </a:pPr>
                <a:r>
                  <a:rPr lang="en-US" dirty="0"/>
                  <a:t>Acceleration</a:t>
                </a:r>
              </a:p>
              <a:p>
                <a:pPr lvl="1">
                  <a:lnSpc>
                    <a:spcPct val="120000"/>
                  </a:lnSpc>
                </a:pPr>
                <a:r>
                  <a:rPr lang="en-US" dirty="0"/>
                  <a:t>Rate of change of velocity</a:t>
                </a:r>
              </a:p>
              <a:p>
                <a:pPr marL="342900" lvl="1" indent="0">
                  <a:lnSpc>
                    <a:spcPct val="120000"/>
                  </a:lnSpc>
                  <a:buNone/>
                </a:pPr>
                <a14:m>
                  <m:oMathPara xmlns:m="http://schemas.openxmlformats.org/officeDocument/2006/math">
                    <m:oMathParaPr>
                      <m:jc m:val="centerGroup"/>
                    </m:oMathParaPr>
                    <m:oMath xmlns:m="http://schemas.openxmlformats.org/officeDocument/2006/math">
                      <m:bar>
                        <m:barPr>
                          <m:pos m:val="top"/>
                          <m:ctrlPr>
                            <a:rPr lang="en-US" b="0" i="1" smtClean="0">
                              <a:latin typeface="Cambria Math" panose="02040503050406030204" pitchFamily="18" charset="0"/>
                            </a:rPr>
                          </m:ctrlPr>
                        </m:barPr>
                        <m:e>
                          <m:r>
                            <a:rPr lang="en-US" b="0" i="1" smtClean="0">
                              <a:latin typeface="Cambria Math"/>
                            </a:rPr>
                            <m:t>𝑎</m:t>
                          </m:r>
                        </m:e>
                      </m:bar>
                      <m:r>
                        <a:rPr lang="en-US" b="0" i="1" smtClean="0">
                          <a:latin typeface="Cambria Math"/>
                        </a:rPr>
                        <m:t>=</m:t>
                      </m:r>
                      <m:f>
                        <m:fPr>
                          <m:ctrlPr>
                            <a:rPr lang="en-US" b="0" i="1" smtClean="0">
                              <a:latin typeface="Cambria Math" panose="02040503050406030204" pitchFamily="18" charset="0"/>
                            </a:rPr>
                          </m:ctrlPr>
                        </m:fPr>
                        <m:num>
                          <m:r>
                            <m:rPr>
                              <m:sty m:val="p"/>
                            </m:rPr>
                            <a:rPr lang="en-US" b="0" i="0" smtClean="0">
                              <a:latin typeface="Cambria Math"/>
                            </a:rPr>
                            <m:t>Δ</m:t>
                          </m:r>
                          <m:r>
                            <a:rPr lang="en-US" b="0" i="1" smtClean="0">
                              <a:latin typeface="Cambria Math"/>
                            </a:rPr>
                            <m:t>𝑣</m:t>
                          </m:r>
                        </m:num>
                        <m:den>
                          <m:r>
                            <m:rPr>
                              <m:sty m:val="p"/>
                            </m:rPr>
                            <a:rPr lang="en-US" b="0" i="0" smtClean="0">
                              <a:latin typeface="Cambria Math"/>
                            </a:rPr>
                            <m:t>Δ</m:t>
                          </m:r>
                          <m:r>
                            <a:rPr lang="en-US" b="0" i="1" smtClean="0">
                              <a:latin typeface="Cambria Math"/>
                            </a:rPr>
                            <m:t>𝑡</m:t>
                          </m:r>
                        </m:den>
                      </m:f>
                      <m:r>
                        <a:rPr lang="en-US" b="0" i="1" smtClean="0">
                          <a:latin typeface="Cambria Math"/>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𝑓</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sub>
                          </m:sSub>
                        </m:num>
                        <m:den>
                          <m:sSub>
                            <m:sSubPr>
                              <m:ctrlPr>
                                <a:rPr lang="en-US" b="0" i="1" smtClean="0">
                                  <a:latin typeface="Cambria Math" panose="02040503050406030204" pitchFamily="18" charset="0"/>
                                </a:rPr>
                              </m:ctrlPr>
                            </m:sSubPr>
                            <m:e>
                              <m:r>
                                <a:rPr lang="en-US" b="0" i="1" smtClean="0">
                                  <a:latin typeface="Cambria Math"/>
                                </a:rPr>
                                <m:t>𝑡</m:t>
                              </m:r>
                            </m:e>
                            <m:sub>
                              <m:r>
                                <a:rPr lang="en-US" b="0" i="1" smtClean="0">
                                  <a:latin typeface="Cambria Math"/>
                                </a:rPr>
                                <m:t>𝑓</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𝑡</m:t>
                              </m:r>
                            </m:e>
                            <m:sub>
                              <m:r>
                                <a:rPr lang="en-US" b="0" i="1" smtClean="0">
                                  <a:latin typeface="Cambria Math"/>
                                </a:rPr>
                                <m:t>0</m:t>
                              </m:r>
                            </m:sub>
                          </m:sSub>
                        </m:den>
                      </m:f>
                    </m:oMath>
                  </m:oMathPara>
                </a14:m>
                <a:endParaRPr lang="en-US" b="0" dirty="0"/>
              </a:p>
              <a:p>
                <a:pPr marL="0" indent="0">
                  <a:lnSpc>
                    <a:spcPct val="120000"/>
                  </a:lnSpc>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m:t>
                      </m:r>
                      <m:r>
                        <a:rPr lang="en-US" b="0" i="1" smtClean="0">
                          <a:latin typeface="Cambria Math" panose="02040503050406030204" pitchFamily="18" charset="0"/>
                        </a:rPr>
                        <m:t>𝑎𝑡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oMath>
                  </m:oMathPara>
                </a14:m>
                <a:endParaRPr lang="en-US" dirty="0"/>
              </a:p>
              <a:p>
                <a:pPr>
                  <a:lnSpc>
                    <a:spcPct val="120000"/>
                  </a:lnSpc>
                </a:pPr>
                <a:r>
                  <a:rPr lang="en-US" dirty="0"/>
                  <a:t>Vector</a:t>
                </a:r>
              </a:p>
              <a:p>
                <a:pPr>
                  <a:lnSpc>
                    <a:spcPct val="120000"/>
                  </a:lnSpc>
                </a:pPr>
                <a:r>
                  <a:rPr lang="en-US" dirty="0"/>
                  <a:t>Unit: </a:t>
                </a:r>
                <a14:m>
                  <m:oMath xmlns:m="http://schemas.openxmlformats.org/officeDocument/2006/math">
                    <m:r>
                      <a:rPr lang="en-US" b="0" i="1" smtClean="0">
                        <a:latin typeface="Cambria Math"/>
                      </a:rPr>
                      <m:t>𝑚</m:t>
                    </m:r>
                    <m:r>
                      <a:rPr lang="en-US" b="0" i="1" smtClean="0">
                        <a:latin typeface="Cambria Math"/>
                      </a:rPr>
                      <m:t>/</m:t>
                    </m:r>
                    <m:sSup>
                      <m:sSupPr>
                        <m:ctrlPr>
                          <a:rPr lang="en-US" b="0" i="1" smtClean="0">
                            <a:latin typeface="Cambria Math" panose="02040503050406030204" pitchFamily="18" charset="0"/>
                          </a:rPr>
                        </m:ctrlPr>
                      </m:sSupPr>
                      <m:e>
                        <m:r>
                          <a:rPr lang="en-US" b="0" i="1" smtClean="0">
                            <a:latin typeface="Cambria Math"/>
                          </a:rPr>
                          <m:t>𝑠</m:t>
                        </m:r>
                      </m:e>
                      <m:sup>
                        <m:r>
                          <a:rPr lang="en-US" b="0" i="1" smtClean="0">
                            <a:latin typeface="Cambria Math"/>
                          </a:rPr>
                          <m:t>2</m:t>
                        </m:r>
                      </m:sup>
                    </m:sSup>
                  </m:oMath>
                </a14:m>
                <a:endParaRPr lang="en-US" dirty="0"/>
              </a:p>
              <a:p>
                <a:pPr>
                  <a:lnSpc>
                    <a:spcPct val="120000"/>
                  </a:lnSpc>
                </a:pPr>
                <a:r>
                  <a:rPr lang="en-US" dirty="0"/>
                  <a:t>If the acceleration is same direction as motion, then the object is increasing speed.</a:t>
                </a:r>
              </a:p>
              <a:p>
                <a:pPr>
                  <a:lnSpc>
                    <a:spcPct val="120000"/>
                  </a:lnSpc>
                </a:pPr>
                <a:r>
                  <a:rPr lang="en-US" dirty="0"/>
                  <a:t>If the acceleration is opposite direction as motion, then the object is decreasing speed.</a:t>
                </a:r>
              </a:p>
              <a:p>
                <a:pPr>
                  <a:lnSpc>
                    <a:spcPct val="120000"/>
                  </a:lnSpc>
                </a:pPr>
                <a:endParaRPr lang="en-US" dirty="0"/>
              </a:p>
            </p:txBody>
          </p:sp>
        </mc:Choice>
        <mc:Fallback xmlns="">
          <p:sp>
            <p:nvSpPr>
              <p:cNvPr id="8" name="Content Placeholder 2"/>
              <p:cNvSpPr>
                <a:spLocks noGrp="1" noRot="1" noChangeAspect="1" noMove="1" noResize="1" noEditPoints="1" noAdjustHandles="1" noChangeArrowheads="1" noChangeShapeType="1" noTextEdit="1"/>
              </p:cNvSpPr>
              <p:nvPr>
                <p:ph sz="half" idx="1"/>
              </p:nvPr>
            </p:nvSpPr>
            <p:spPr>
              <a:xfrm>
                <a:off x="-1" y="1128712"/>
                <a:ext cx="5985221" cy="3805238"/>
              </a:xfrm>
              <a:blipFill>
                <a:blip r:embed="rId3"/>
                <a:stretch>
                  <a:fillRect l="-509" t="-481"/>
                </a:stretch>
              </a:blipFill>
            </p:spPr>
            <p:txBody>
              <a:bodyPr/>
              <a:lstStyle/>
              <a:p>
                <a:r>
                  <a:rPr lang="en-US">
                    <a:noFill/>
                  </a:rPr>
                  <a:t> </a:t>
                </a:r>
              </a:p>
            </p:txBody>
          </p:sp>
        </mc:Fallback>
      </mc:AlternateContent>
      <p:pic>
        <p:nvPicPr>
          <p:cNvPr id="9" name="Picture Placeholder 1"/>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985221" y="0"/>
            <a:ext cx="3158779" cy="5143500"/>
          </a:xfrm>
          <a:prstGeom prst="rect">
            <a:avLst/>
          </a:prstGeom>
        </p:spPr>
      </p:pic>
    </p:spTree>
    <p:extLst>
      <p:ext uri="{BB962C8B-B14F-4D97-AF65-F5344CB8AC3E}">
        <p14:creationId xmlns:p14="http://schemas.microsoft.com/office/powerpoint/2010/main" val="361651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01-01 Introduction, Units, and Uncertainty</a:t>
            </a:r>
          </a:p>
        </p:txBody>
      </p:sp>
      <p:sp>
        <p:nvSpPr>
          <p:cNvPr id="5" name="Content Placeholder 4"/>
          <p:cNvSpPr>
            <a:spLocks noGrp="1"/>
          </p:cNvSpPr>
          <p:nvPr>
            <p:ph idx="1"/>
          </p:nvPr>
        </p:nvSpPr>
        <p:spPr/>
        <p:txBody>
          <a:bodyPr>
            <a:normAutofit fontScale="92500" lnSpcReduction="10000"/>
          </a:bodyPr>
          <a:lstStyle/>
          <a:p>
            <a:r>
              <a:rPr lang="en-US" dirty="0"/>
              <a:t>Physics is the study of the rules (usually stated mathematically) by which the physical world operates.</a:t>
            </a:r>
          </a:p>
          <a:p>
            <a:r>
              <a:rPr lang="en-US" dirty="0"/>
              <a:t>These rules describe “how” things happen. Laws of Nature</a:t>
            </a:r>
          </a:p>
          <a:p>
            <a:r>
              <a:rPr lang="en-US" dirty="0"/>
              <a:t>These rules don’t say “why” things happen. Physicists are most interested in being able to predict what will happen. Many physicists think that because they can say how things happen, they have answered the why.</a:t>
            </a:r>
          </a:p>
          <a:p>
            <a:r>
              <a:rPr lang="en-US" dirty="0"/>
              <a:t>Why does gravity pull things together? Newton described the effects over 100 years before anyone asked why gravity happened. Einstein suggested that mass bends space-time, but that is just a model.</a:t>
            </a:r>
          </a:p>
          <a:p>
            <a:r>
              <a:rPr lang="en-US" dirty="0"/>
              <a:t>Physics deals with “how”. “Why” is philosophy. </a:t>
            </a:r>
          </a:p>
          <a:p>
            <a:endParaRPr lang="en-US" dirty="0"/>
          </a:p>
        </p:txBody>
      </p:sp>
    </p:spTree>
    <p:extLst>
      <p:ext uri="{BB962C8B-B14F-4D97-AF65-F5344CB8AC3E}">
        <p14:creationId xmlns:p14="http://schemas.microsoft.com/office/powerpoint/2010/main" val="349184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01-04 Acceleration and Graphs</a:t>
            </a:r>
          </a:p>
        </p:txBody>
      </p:sp>
      <mc:AlternateContent xmlns:mc="http://schemas.openxmlformats.org/markup-compatibility/2006" xmlns:a14="http://schemas.microsoft.com/office/drawing/2010/main">
        <mc:Choice Requires="a14">
          <p:sp>
            <p:nvSpPr>
              <p:cNvPr id="7" name="Content Placeholder 1"/>
              <p:cNvSpPr>
                <a:spLocks noGrp="1"/>
              </p:cNvSpPr>
              <p:nvPr>
                <p:ph sz="half" idx="1"/>
              </p:nvPr>
            </p:nvSpPr>
            <p:spPr/>
            <p:txBody>
              <a:bodyPr>
                <a:normAutofit/>
              </a:bodyPr>
              <a:lstStyle/>
              <a:p>
                <a:pPr lvl="0"/>
                <a:r>
                  <a:rPr lang="en-US" dirty="0"/>
                  <a:t>Constant acceleration</a:t>
                </a:r>
              </a:p>
              <a:p>
                <a:pPr lvl="1"/>
                <a:r>
                  <a:rPr lang="en-US" dirty="0"/>
                  <a:t>The graph of position–time is parabolic</a:t>
                </a:r>
              </a:p>
              <a:p>
                <a:pPr lvl="2"/>
                <a:r>
                  <a:rPr lang="en-US" dirty="0"/>
                  <a:t>(</a:t>
                </a:r>
                <a14:m>
                  <m:oMath xmlns:m="http://schemas.openxmlformats.org/officeDocument/2006/math">
                    <m:r>
                      <a:rPr lang="en-US" i="1">
                        <a:latin typeface="Cambria Math"/>
                      </a:rPr>
                      <m:t>𝑥</m:t>
                    </m:r>
                    <m:r>
                      <a:rPr lang="en-US" i="1">
                        <a:latin typeface="Cambria Math"/>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𝑎</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r>
                      <a:rPr lang="en-US" i="1">
                        <a:latin typeface="Cambria Math"/>
                      </a:rPr>
                      <m:t>+</m:t>
                    </m:r>
                    <m:sSub>
                      <m:sSubPr>
                        <m:ctrlPr>
                          <a:rPr lang="en-US" i="1">
                            <a:latin typeface="Cambria Math" panose="02040503050406030204" pitchFamily="18" charset="0"/>
                          </a:rPr>
                        </m:ctrlPr>
                      </m:sSubPr>
                      <m:e>
                        <m:r>
                          <a:rPr lang="en-US" i="1">
                            <a:latin typeface="Cambria Math"/>
                          </a:rPr>
                          <m:t>𝑣</m:t>
                        </m:r>
                      </m:e>
                      <m:sub>
                        <m:r>
                          <a:rPr lang="en-US" i="1">
                            <a:latin typeface="Cambria Math"/>
                          </a:rPr>
                          <m:t>0</m:t>
                        </m:r>
                      </m:sub>
                    </m:sSub>
                    <m:r>
                      <a:rPr lang="en-US" i="1">
                        <a:latin typeface="Cambria Math"/>
                      </a:rPr>
                      <m:t>𝑡</m:t>
                    </m:r>
                    <m:r>
                      <a:rPr lang="en-US" i="1">
                        <a:latin typeface="Cambria Math"/>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oMath>
                </a14:m>
                <a:r>
                  <a:rPr lang="en-US" dirty="0"/>
                  <a:t> is quadratic)</a:t>
                </a:r>
              </a:p>
              <a:p>
                <a:pPr lvl="1"/>
                <a:r>
                  <a:rPr lang="en-US" dirty="0"/>
                  <a:t>The graph of velocity–time is linear</a:t>
                </a:r>
              </a:p>
              <a:p>
                <a:pPr lvl="2"/>
                <a:r>
                  <a:rPr lang="en-US" dirty="0"/>
                  <a:t>(</a:t>
                </a:r>
                <a14:m>
                  <m:oMath xmlns:m="http://schemas.openxmlformats.org/officeDocument/2006/math">
                    <m:r>
                      <a:rPr lang="en-US" i="1">
                        <a:latin typeface="Cambria Math"/>
                      </a:rPr>
                      <m:t>𝑣</m:t>
                    </m:r>
                    <m:r>
                      <a:rPr lang="en-US" i="1">
                        <a:latin typeface="Cambria Math"/>
                      </a:rPr>
                      <m:t>=</m:t>
                    </m:r>
                    <m:r>
                      <a:rPr lang="en-US" b="0" i="1" smtClean="0">
                        <a:latin typeface="Cambria Math" panose="02040503050406030204" pitchFamily="18" charset="0"/>
                      </a:rPr>
                      <m:t>𝑎𝑡</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a:rPr>
                          <m:t>𝑣</m:t>
                        </m:r>
                      </m:e>
                      <m:sub>
                        <m:r>
                          <a:rPr lang="en-US" i="1">
                            <a:latin typeface="Cambria Math"/>
                          </a:rPr>
                          <m:t>0</m:t>
                        </m:r>
                      </m:sub>
                    </m:sSub>
                  </m:oMath>
                </a14:m>
                <a:r>
                  <a:rPr lang="en-US" dirty="0"/>
                  <a:t> is linear)</a:t>
                </a:r>
              </a:p>
            </p:txBody>
          </p:sp>
        </mc:Choice>
        <mc:Fallback xmlns="">
          <p:sp>
            <p:nvSpPr>
              <p:cNvPr id="7" name="Content Placeholder 1"/>
              <p:cNvSpPr>
                <a:spLocks noGrp="1" noRot="1" noChangeAspect="1" noMove="1" noResize="1" noEditPoints="1" noAdjustHandles="1" noChangeArrowheads="1" noChangeShapeType="1" noTextEdit="1"/>
              </p:cNvSpPr>
              <p:nvPr>
                <p:ph sz="half" idx="1"/>
              </p:nvPr>
            </p:nvSpPr>
            <p:spPr>
              <a:blipFill>
                <a:blip r:embed="rId3"/>
                <a:stretch>
                  <a:fillRect l="-1754" t="-2435" r="-3104"/>
                </a:stretch>
              </a:blipFill>
            </p:spPr>
            <p:txBody>
              <a:bodyPr/>
              <a:lstStyle/>
              <a:p>
                <a:r>
                  <a:rPr lang="en-US">
                    <a:noFill/>
                  </a:rPr>
                  <a:t> </a:t>
                </a:r>
              </a:p>
            </p:txBody>
          </p:sp>
        </mc:Fallback>
      </mc:AlternateContent>
      <p:pic>
        <p:nvPicPr>
          <p:cNvPr id="8" name="Picture Placeholder 1"/>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b="67387"/>
          <a:stretch/>
        </p:blipFill>
        <p:spPr>
          <a:xfrm>
            <a:off x="5791200" y="0"/>
            <a:ext cx="3352800" cy="2571750"/>
          </a:xfrm>
        </p:spPr>
      </p:pic>
      <p:pic>
        <p:nvPicPr>
          <p:cNvPr id="9" name="Picture Placeholder 1"/>
          <p:cNvPicPr>
            <a:picLocks noChangeAspect="1"/>
          </p:cNvPicPr>
          <p:nvPr/>
        </p:nvPicPr>
        <p:blipFill rotWithShape="1">
          <a:blip r:embed="rId4" cstate="print">
            <a:extLst>
              <a:ext uri="{28A0092B-C50C-407E-A947-70E740481C1C}">
                <a14:useLocalDpi xmlns:a14="http://schemas.microsoft.com/office/drawing/2010/main" val="0"/>
              </a:ext>
            </a:extLst>
          </a:blip>
          <a:srcRect t="32613" b="34544"/>
          <a:stretch/>
        </p:blipFill>
        <p:spPr>
          <a:xfrm>
            <a:off x="5791200" y="2571750"/>
            <a:ext cx="3352800" cy="2589872"/>
          </a:xfrm>
          <a:prstGeom prst="rect">
            <a:avLst/>
          </a:prstGeom>
        </p:spPr>
      </p:pic>
    </p:spTree>
    <p:extLst>
      <p:ext uri="{BB962C8B-B14F-4D97-AF65-F5344CB8AC3E}">
        <p14:creationId xmlns:p14="http://schemas.microsoft.com/office/powerpoint/2010/main" val="355834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01-04 Acceleration and Graphs</a:t>
            </a:r>
          </a:p>
        </p:txBody>
      </p:sp>
      <mc:AlternateContent xmlns:mc="http://schemas.openxmlformats.org/markup-compatibility/2006" xmlns:a14="http://schemas.microsoft.com/office/drawing/2010/main">
        <mc:Choice Requires="a14">
          <p:sp>
            <p:nvSpPr>
              <p:cNvPr id="6" name="Content Placeholder 4"/>
              <p:cNvSpPr>
                <a:spLocks noGrp="1"/>
              </p:cNvSpPr>
              <p:nvPr>
                <p:ph idx="1"/>
              </p:nvPr>
            </p:nvSpPr>
            <p:spPr/>
            <p:txBody>
              <a:bodyPr>
                <a:normAutofit fontScale="85000" lnSpcReduction="10000"/>
              </a:bodyPr>
              <a:lstStyle/>
              <a:p>
                <a:r>
                  <a:rPr lang="en-US" dirty="0"/>
                  <a:t>A dropped object near the earth will accelerate downward at 9.8 m/s</a:t>
                </a:r>
                <a:r>
                  <a:rPr lang="en-US" baseline="30000" dirty="0"/>
                  <a:t>2</a:t>
                </a:r>
                <a:r>
                  <a:rPr lang="en-US" dirty="0"/>
                  <a:t>. (Use -9.8 m/s</a:t>
                </a:r>
                <a:r>
                  <a:rPr lang="en-US" baseline="30000" dirty="0"/>
                  <a:t>2</a:t>
                </a:r>
                <a:r>
                  <a:rPr lang="en-US" dirty="0"/>
                  <a:t>.) If the initial velocity is 1 m/s downward, what will be it’s velocity at the end of 3 s? Is it speeding up or slowing down?</a:t>
                </a:r>
                <a:endParaRPr lang="en-US" i="1" dirty="0">
                  <a:latin typeface="Cambria Math"/>
                </a:endParaRPr>
              </a:p>
              <a:p>
                <a14:m>
                  <m:oMath xmlns:m="http://schemas.openxmlformats.org/officeDocument/2006/math">
                    <m:r>
                      <a:rPr lang="en-US" b="0" i="1">
                        <a:latin typeface="Cambria Math"/>
                      </a:rPr>
                      <m:t>𝑎</m:t>
                    </m:r>
                    <m:r>
                      <a:rPr lang="en-US" b="0" i="1">
                        <a:latin typeface="Cambria Math"/>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b="0" i="1">
                                <a:latin typeface="Cambria Math"/>
                              </a:rPr>
                              <m:t>𝑣</m:t>
                            </m:r>
                          </m:e>
                          <m:sub>
                            <m:r>
                              <a:rPr lang="en-US" b="0" i="1">
                                <a:latin typeface="Cambria Math"/>
                              </a:rPr>
                              <m:t>𝑓</m:t>
                            </m:r>
                          </m:sub>
                        </m:sSub>
                        <m:r>
                          <a:rPr lang="en-US" b="0" i="1">
                            <a:latin typeface="Cambria Math"/>
                          </a:rPr>
                          <m:t>−</m:t>
                        </m:r>
                        <m:sSub>
                          <m:sSubPr>
                            <m:ctrlPr>
                              <a:rPr lang="en-US" i="1">
                                <a:latin typeface="Cambria Math" panose="02040503050406030204" pitchFamily="18" charset="0"/>
                              </a:rPr>
                            </m:ctrlPr>
                          </m:sSubPr>
                          <m:e>
                            <m:r>
                              <a:rPr lang="en-US" b="0" i="1">
                                <a:latin typeface="Cambria Math"/>
                              </a:rPr>
                              <m:t>𝑣</m:t>
                            </m:r>
                          </m:e>
                          <m:sub>
                            <m:r>
                              <a:rPr lang="en-US" b="0" i="1">
                                <a:latin typeface="Cambria Math"/>
                              </a:rPr>
                              <m:t>0</m:t>
                            </m:r>
                          </m:sub>
                        </m:sSub>
                      </m:num>
                      <m:den>
                        <m:sSub>
                          <m:sSubPr>
                            <m:ctrlPr>
                              <a:rPr lang="en-US" i="1">
                                <a:latin typeface="Cambria Math" panose="02040503050406030204" pitchFamily="18" charset="0"/>
                              </a:rPr>
                            </m:ctrlPr>
                          </m:sSubPr>
                          <m:e>
                            <m:r>
                              <a:rPr lang="en-US" b="0" i="1">
                                <a:latin typeface="Cambria Math"/>
                              </a:rPr>
                              <m:t>𝑡</m:t>
                            </m:r>
                          </m:e>
                          <m:sub>
                            <m:r>
                              <a:rPr lang="en-US" b="0" i="1">
                                <a:latin typeface="Cambria Math"/>
                              </a:rPr>
                              <m:t>𝑓</m:t>
                            </m:r>
                          </m:sub>
                        </m:sSub>
                        <m:r>
                          <a:rPr lang="en-US" b="0" i="1">
                            <a:latin typeface="Cambria Math"/>
                          </a:rPr>
                          <m:t>−</m:t>
                        </m:r>
                        <m:sSub>
                          <m:sSubPr>
                            <m:ctrlPr>
                              <a:rPr lang="en-US" i="1">
                                <a:latin typeface="Cambria Math" panose="02040503050406030204" pitchFamily="18" charset="0"/>
                              </a:rPr>
                            </m:ctrlPr>
                          </m:sSubPr>
                          <m:e>
                            <m:r>
                              <a:rPr lang="en-US" b="0" i="1">
                                <a:latin typeface="Cambria Math"/>
                              </a:rPr>
                              <m:t>𝑡</m:t>
                            </m:r>
                          </m:e>
                          <m:sub>
                            <m:r>
                              <a:rPr lang="en-US" b="0" i="1">
                                <a:latin typeface="Cambria Math"/>
                              </a:rPr>
                              <m:t>0</m:t>
                            </m:r>
                          </m:sub>
                        </m:sSub>
                      </m:den>
                    </m:f>
                  </m:oMath>
                </a14:m>
                <a:endParaRPr lang="en-US" dirty="0"/>
              </a:p>
              <a:p>
                <a14:m>
                  <m:oMath xmlns:m="http://schemas.openxmlformats.org/officeDocument/2006/math">
                    <m:r>
                      <a:rPr lang="en-US" b="0" i="1">
                        <a:latin typeface="Cambria Math"/>
                      </a:rPr>
                      <m:t>−9.8</m:t>
                    </m:r>
                    <m:f>
                      <m:fPr>
                        <m:ctrlPr>
                          <a:rPr lang="en-US" i="1">
                            <a:latin typeface="Cambria Math" panose="02040503050406030204" pitchFamily="18" charset="0"/>
                          </a:rPr>
                        </m:ctrlPr>
                      </m:fPr>
                      <m:num>
                        <m:r>
                          <a:rPr lang="en-US" b="0" i="1">
                            <a:latin typeface="Cambria Math"/>
                          </a:rPr>
                          <m:t>𝑚</m:t>
                        </m:r>
                      </m:num>
                      <m:den>
                        <m:sSup>
                          <m:sSupPr>
                            <m:ctrlPr>
                              <a:rPr lang="en-US" i="1">
                                <a:latin typeface="Cambria Math" panose="02040503050406030204" pitchFamily="18" charset="0"/>
                              </a:rPr>
                            </m:ctrlPr>
                          </m:sSupPr>
                          <m:e>
                            <m:r>
                              <a:rPr lang="en-US" b="0" i="1">
                                <a:latin typeface="Cambria Math"/>
                              </a:rPr>
                              <m:t>𝑠</m:t>
                            </m:r>
                          </m:e>
                          <m:sup>
                            <m:r>
                              <a:rPr lang="en-US" b="0" i="1">
                                <a:latin typeface="Cambria Math"/>
                              </a:rPr>
                              <m:t>2</m:t>
                            </m:r>
                          </m:sup>
                        </m:sSup>
                      </m:den>
                    </m:f>
                    <m:r>
                      <a:rPr lang="en-US" b="0" i="1">
                        <a:latin typeface="Cambria Math"/>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b="0" i="1">
                                <a:latin typeface="Cambria Math"/>
                              </a:rPr>
                              <m:t>𝑣</m:t>
                            </m:r>
                          </m:e>
                          <m:sub>
                            <m:r>
                              <a:rPr lang="en-US" b="0" i="1">
                                <a:latin typeface="Cambria Math"/>
                              </a:rPr>
                              <m:t>𝑓</m:t>
                            </m:r>
                          </m:sub>
                        </m:sSub>
                        <m:r>
                          <a:rPr lang="en-US" b="0" i="1">
                            <a:latin typeface="Cambria Math"/>
                          </a:rPr>
                          <m:t>−</m:t>
                        </m:r>
                        <m:d>
                          <m:dPr>
                            <m:ctrlPr>
                              <a:rPr lang="en-US" i="1">
                                <a:latin typeface="Cambria Math" panose="02040503050406030204" pitchFamily="18" charset="0"/>
                              </a:rPr>
                            </m:ctrlPr>
                          </m:dPr>
                          <m:e>
                            <m:r>
                              <a:rPr lang="en-US" b="0" i="1">
                                <a:latin typeface="Cambria Math"/>
                              </a:rPr>
                              <m:t>−1</m:t>
                            </m:r>
                            <m:f>
                              <m:fPr>
                                <m:ctrlPr>
                                  <a:rPr lang="en-US" i="1">
                                    <a:latin typeface="Cambria Math" panose="02040503050406030204" pitchFamily="18" charset="0"/>
                                  </a:rPr>
                                </m:ctrlPr>
                              </m:fPr>
                              <m:num>
                                <m:r>
                                  <a:rPr lang="en-US" b="0" i="1">
                                    <a:latin typeface="Cambria Math"/>
                                  </a:rPr>
                                  <m:t>𝑚</m:t>
                                </m:r>
                              </m:num>
                              <m:den>
                                <m:r>
                                  <a:rPr lang="en-US" b="0" i="1">
                                    <a:latin typeface="Cambria Math"/>
                                  </a:rPr>
                                  <m:t>𝑠</m:t>
                                </m:r>
                              </m:den>
                            </m:f>
                          </m:e>
                        </m:d>
                      </m:num>
                      <m:den>
                        <m:r>
                          <a:rPr lang="en-US" b="0" i="1">
                            <a:latin typeface="Cambria Math"/>
                          </a:rPr>
                          <m:t>3 </m:t>
                        </m:r>
                        <m:r>
                          <a:rPr lang="en-US" b="0" i="1">
                            <a:latin typeface="Cambria Math"/>
                          </a:rPr>
                          <m:t>𝑠</m:t>
                        </m:r>
                      </m:den>
                    </m:f>
                  </m:oMath>
                </a14:m>
                <a:endParaRPr lang="en-US" dirty="0"/>
              </a:p>
              <a:p>
                <a14:m>
                  <m:oMath xmlns:m="http://schemas.openxmlformats.org/officeDocument/2006/math">
                    <m:r>
                      <a:rPr lang="en-US" b="0" i="1">
                        <a:latin typeface="Cambria Math"/>
                      </a:rPr>
                      <m:t>−29.4</m:t>
                    </m:r>
                    <m:f>
                      <m:fPr>
                        <m:ctrlPr>
                          <a:rPr lang="en-US" i="1">
                            <a:latin typeface="Cambria Math" panose="02040503050406030204" pitchFamily="18" charset="0"/>
                          </a:rPr>
                        </m:ctrlPr>
                      </m:fPr>
                      <m:num>
                        <m:r>
                          <a:rPr lang="en-US" b="0" i="1">
                            <a:latin typeface="Cambria Math"/>
                          </a:rPr>
                          <m:t>𝑚</m:t>
                        </m:r>
                      </m:num>
                      <m:den>
                        <m:r>
                          <a:rPr lang="en-US" b="0" i="1">
                            <a:latin typeface="Cambria Math"/>
                          </a:rPr>
                          <m:t>𝑠</m:t>
                        </m:r>
                      </m:den>
                    </m:f>
                    <m:r>
                      <a:rPr lang="en-US" b="0" i="1">
                        <a:latin typeface="Cambria Math"/>
                      </a:rPr>
                      <m:t>=</m:t>
                    </m:r>
                    <m:sSub>
                      <m:sSubPr>
                        <m:ctrlPr>
                          <a:rPr lang="en-US" i="1">
                            <a:latin typeface="Cambria Math" panose="02040503050406030204" pitchFamily="18" charset="0"/>
                          </a:rPr>
                        </m:ctrlPr>
                      </m:sSubPr>
                      <m:e>
                        <m:r>
                          <a:rPr lang="en-US" b="0" i="1">
                            <a:latin typeface="Cambria Math"/>
                          </a:rPr>
                          <m:t>𝑣</m:t>
                        </m:r>
                      </m:e>
                      <m:sub>
                        <m:r>
                          <a:rPr lang="en-US" b="0" i="1">
                            <a:latin typeface="Cambria Math"/>
                          </a:rPr>
                          <m:t>𝑓</m:t>
                        </m:r>
                      </m:sub>
                    </m:sSub>
                    <m:r>
                      <a:rPr lang="en-US" b="0" i="1">
                        <a:latin typeface="Cambria Math"/>
                      </a:rPr>
                      <m:t>+1</m:t>
                    </m:r>
                    <m:f>
                      <m:fPr>
                        <m:ctrlPr>
                          <a:rPr lang="en-US" i="1">
                            <a:latin typeface="Cambria Math" panose="02040503050406030204" pitchFamily="18" charset="0"/>
                          </a:rPr>
                        </m:ctrlPr>
                      </m:fPr>
                      <m:num>
                        <m:r>
                          <a:rPr lang="en-US" b="0" i="1">
                            <a:latin typeface="Cambria Math"/>
                          </a:rPr>
                          <m:t>𝑚</m:t>
                        </m:r>
                      </m:num>
                      <m:den>
                        <m:r>
                          <a:rPr lang="en-US" b="0" i="1">
                            <a:latin typeface="Cambria Math"/>
                          </a:rPr>
                          <m:t>𝑠</m:t>
                        </m:r>
                      </m:den>
                    </m:f>
                  </m:oMath>
                </a14:m>
                <a:endParaRPr lang="en-US" dirty="0"/>
              </a:p>
              <a:p>
                <a14:m>
                  <m:oMath xmlns:m="http://schemas.openxmlformats.org/officeDocument/2006/math">
                    <m:r>
                      <a:rPr lang="en-US" b="0" i="1">
                        <a:latin typeface="Cambria Math"/>
                      </a:rPr>
                      <m:t>−30.4</m:t>
                    </m:r>
                    <m:f>
                      <m:fPr>
                        <m:ctrlPr>
                          <a:rPr lang="en-US" i="1">
                            <a:latin typeface="Cambria Math" panose="02040503050406030204" pitchFamily="18" charset="0"/>
                          </a:rPr>
                        </m:ctrlPr>
                      </m:fPr>
                      <m:num>
                        <m:r>
                          <a:rPr lang="en-US" b="0" i="1">
                            <a:latin typeface="Cambria Math"/>
                          </a:rPr>
                          <m:t>𝑚</m:t>
                        </m:r>
                      </m:num>
                      <m:den>
                        <m:r>
                          <a:rPr lang="en-US" b="0" i="1">
                            <a:latin typeface="Cambria Math"/>
                          </a:rPr>
                          <m:t>𝑠</m:t>
                        </m:r>
                      </m:den>
                    </m:f>
                    <m:r>
                      <a:rPr lang="en-US" b="0" i="1">
                        <a:latin typeface="Cambria Math"/>
                      </a:rPr>
                      <m:t>=</m:t>
                    </m:r>
                    <m:sSub>
                      <m:sSubPr>
                        <m:ctrlPr>
                          <a:rPr lang="en-US" i="1">
                            <a:latin typeface="Cambria Math" panose="02040503050406030204" pitchFamily="18" charset="0"/>
                          </a:rPr>
                        </m:ctrlPr>
                      </m:sSubPr>
                      <m:e>
                        <m:r>
                          <a:rPr lang="en-US" b="0" i="1">
                            <a:latin typeface="Cambria Math"/>
                          </a:rPr>
                          <m:t>𝑣</m:t>
                        </m:r>
                      </m:e>
                      <m:sub>
                        <m:r>
                          <a:rPr lang="en-US" b="0" i="1">
                            <a:latin typeface="Cambria Math"/>
                          </a:rPr>
                          <m:t>𝑓</m:t>
                        </m:r>
                      </m:sub>
                    </m:sSub>
                  </m:oMath>
                </a14:m>
                <a:endParaRPr lang="en-US" dirty="0"/>
              </a:p>
              <a:p>
                <a:r>
                  <a:rPr lang="en-US" dirty="0"/>
                  <a:t>30.4 m/s downward</a:t>
                </a:r>
              </a:p>
              <a:p>
                <a:endParaRPr lang="en-US" dirty="0"/>
              </a:p>
            </p:txBody>
          </p:sp>
        </mc:Choice>
        <mc:Fallback xmlns="">
          <p:sp>
            <p:nvSpPr>
              <p:cNvPr id="6" name="Content Placeholder 4"/>
              <p:cNvSpPr>
                <a:spLocks noGrp="1" noRot="1" noChangeAspect="1" noMove="1" noResize="1" noEditPoints="1" noAdjustHandles="1" noChangeArrowheads="1" noChangeShapeType="1" noTextEdit="1"/>
              </p:cNvSpPr>
              <p:nvPr>
                <p:ph idx="1"/>
              </p:nvPr>
            </p:nvSpPr>
            <p:spPr>
              <a:blipFill>
                <a:blip r:embed="rId3"/>
                <a:stretch>
                  <a:fillRect l="-600" t="-1871" b="-2891"/>
                </a:stretch>
              </a:blipFill>
            </p:spPr>
            <p:txBody>
              <a:bodyPr/>
              <a:lstStyle/>
              <a:p>
                <a:r>
                  <a:rPr lang="en-US">
                    <a:noFill/>
                  </a:rPr>
                  <a:t> </a:t>
                </a:r>
              </a:p>
            </p:txBody>
          </p:sp>
        </mc:Fallback>
      </mc:AlternateContent>
    </p:spTree>
    <p:extLst>
      <p:ext uri="{BB962C8B-B14F-4D97-AF65-F5344CB8AC3E}">
        <p14:creationId xmlns:p14="http://schemas.microsoft.com/office/powerpoint/2010/main" val="217365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01-04 Homework</a:t>
            </a:r>
          </a:p>
        </p:txBody>
      </p:sp>
      <p:sp>
        <p:nvSpPr>
          <p:cNvPr id="6" name="Content Placeholder 5"/>
          <p:cNvSpPr>
            <a:spLocks noGrp="1"/>
          </p:cNvSpPr>
          <p:nvPr>
            <p:ph sz="half" idx="2"/>
          </p:nvPr>
        </p:nvSpPr>
        <p:spPr/>
        <p:txBody>
          <a:bodyPr/>
          <a:lstStyle/>
          <a:p>
            <a:endParaRPr lang="en-US"/>
          </a:p>
        </p:txBody>
      </p:sp>
      <p:sp>
        <p:nvSpPr>
          <p:cNvPr id="7" name="Content Placeholder 1"/>
          <p:cNvSpPr>
            <a:spLocks noGrp="1"/>
          </p:cNvSpPr>
          <p:nvPr>
            <p:ph sz="half" idx="1"/>
          </p:nvPr>
        </p:nvSpPr>
        <p:spPr/>
        <p:txBody>
          <a:bodyPr>
            <a:normAutofit/>
          </a:bodyPr>
          <a:lstStyle/>
          <a:p>
            <a:r>
              <a:rPr lang="en-US" dirty="0"/>
              <a:t>Analyze this…</a:t>
            </a:r>
          </a:p>
          <a:p>
            <a:endParaRPr lang="en-US" dirty="0"/>
          </a:p>
          <a:p>
            <a:r>
              <a:rPr lang="en-US" dirty="0"/>
              <a:t>Read 2.5-2.6</a:t>
            </a:r>
          </a:p>
        </p:txBody>
      </p:sp>
    </p:spTree>
    <p:extLst>
      <p:ext uri="{BB962C8B-B14F-4D97-AF65-F5344CB8AC3E}">
        <p14:creationId xmlns:p14="http://schemas.microsoft.com/office/powerpoint/2010/main" val="6863677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01246-D617-4F3C-8B25-18D8BC33C257}"/>
              </a:ext>
            </a:extLst>
          </p:cNvPr>
          <p:cNvSpPr>
            <a:spLocks noGrp="1"/>
          </p:cNvSpPr>
          <p:nvPr>
            <p:ph type="title"/>
          </p:nvPr>
        </p:nvSpPr>
        <p:spPr/>
        <p:txBody>
          <a:bodyPr>
            <a:noAutofit/>
          </a:bodyPr>
          <a:lstStyle/>
          <a:p>
            <a:r>
              <a:rPr lang="en-US" sz="3200" dirty="0"/>
              <a:t>01-05 Equations for One-Dimensional Motion with Constant Acceleration</a:t>
            </a:r>
          </a:p>
        </p:txBody>
      </p:sp>
      <p:sp>
        <p:nvSpPr>
          <p:cNvPr id="3" name="Text Placeholder 2">
            <a:extLst>
              <a:ext uri="{FF2B5EF4-FFF2-40B4-BE49-F238E27FC236}">
                <a16:creationId xmlns:a16="http://schemas.microsoft.com/office/drawing/2014/main" id="{40BC1092-BC37-4956-B4D3-39F779DA68DC}"/>
              </a:ext>
            </a:extLst>
          </p:cNvPr>
          <p:cNvSpPr>
            <a:spLocks noGrp="1"/>
          </p:cNvSpPr>
          <p:nvPr>
            <p:ph type="body" idx="1"/>
          </p:nvPr>
        </p:nvSpPr>
        <p:spPr/>
        <p:txBody>
          <a:bodyPr>
            <a:normAutofit fontScale="92500" lnSpcReduction="10000"/>
          </a:bodyPr>
          <a:lstStyle/>
          <a:p>
            <a:r>
              <a:rPr lang="en-US" dirty="0"/>
              <a:t>In this lesson you will…</a:t>
            </a:r>
          </a:p>
          <a:p>
            <a:r>
              <a:rPr lang="en-US" dirty="0"/>
              <a:t>• Calculate displacement of an object that is not accelerating, given initial position and velocity.</a:t>
            </a:r>
          </a:p>
          <a:p>
            <a:r>
              <a:rPr lang="en-US" dirty="0"/>
              <a:t>• Calculate final velocity of an accelerating object, given initial velocity, acceleration, and time.</a:t>
            </a:r>
          </a:p>
          <a:p>
            <a:r>
              <a:rPr lang="en-US" dirty="0"/>
              <a:t>• Calculate displacement and final position of an accelerating object, given initial position, initial velocity, time, and</a:t>
            </a:r>
          </a:p>
          <a:p>
            <a:r>
              <a:rPr lang="en-US" dirty="0"/>
              <a:t>acceleration. </a:t>
            </a:r>
          </a:p>
          <a:p>
            <a:r>
              <a:rPr lang="en-US" dirty="0"/>
              <a:t>• Apply problem-solving steps and strategies to solve problems of one-dimensional kinematics.</a:t>
            </a:r>
          </a:p>
          <a:p>
            <a:r>
              <a:rPr lang="en-US" dirty="0"/>
              <a:t>• Apply strategies to determine whether or not the result of a problem is reasonable, and if not, determine the cause.</a:t>
            </a:r>
          </a:p>
        </p:txBody>
      </p:sp>
    </p:spTree>
    <p:extLst>
      <p:ext uri="{BB962C8B-B14F-4D97-AF65-F5344CB8AC3E}">
        <p14:creationId xmlns:p14="http://schemas.microsoft.com/office/powerpoint/2010/main" val="13070673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01-05 Equations for One-Dimensional Motion with Constant Acceleration</a:t>
            </a:r>
          </a:p>
        </p:txBody>
      </p:sp>
      <mc:AlternateContent xmlns:mc="http://schemas.openxmlformats.org/markup-compatibility/2006" xmlns:a14="http://schemas.microsoft.com/office/drawing/2010/main">
        <mc:Choice Requires="a14">
          <p:sp>
            <p:nvSpPr>
              <p:cNvPr id="6" name="Content Placeholder 2"/>
              <p:cNvSpPr>
                <a:spLocks noGrp="1"/>
              </p:cNvSpPr>
              <p:nvPr>
                <p:ph sz="half" idx="1"/>
              </p:nvPr>
            </p:nvSpPr>
            <p:spPr>
              <a:ln>
                <a:noFill/>
              </a:ln>
            </p:spPr>
            <p:txBody>
              <a:bodyPr>
                <a:normAutofit fontScale="70000" lnSpcReduction="20000"/>
              </a:bodyPr>
              <a:lstStyle/>
              <a:p>
                <a:pPr>
                  <a:lnSpc>
                    <a:spcPct val="120000"/>
                  </a:lnSpc>
                </a:pPr>
                <a:r>
                  <a:rPr lang="en-US" dirty="0"/>
                  <a:t>Complete the lab on your worksheet</a:t>
                </a:r>
              </a:p>
              <a:p>
                <a:endParaRPr lang="en-US" dirty="0"/>
              </a:p>
              <a:p>
                <a:r>
                  <a:rPr lang="en-US" dirty="0"/>
                  <a:t>We have already learned that </a:t>
                </a:r>
              </a:p>
              <a:p>
                <a:pPr marL="0" indent="0">
                  <a:buNone/>
                </a:pPr>
                <a14:m>
                  <m:oMathPara xmlns:m="http://schemas.openxmlformats.org/officeDocument/2006/math">
                    <m:oMathParaPr>
                      <m:jc m:val="centerGroup"/>
                    </m:oMathParaPr>
                    <m:oMath xmlns:m="http://schemas.openxmlformats.org/officeDocument/2006/math">
                      <m:bar>
                        <m:barPr>
                          <m:pos m:val="top"/>
                          <m:ctrlPr>
                            <a:rPr lang="en-US" i="1">
                              <a:latin typeface="Cambria Math" panose="02040503050406030204" pitchFamily="18" charset="0"/>
                            </a:rPr>
                          </m:ctrlPr>
                        </m:barPr>
                        <m:e>
                          <m:r>
                            <a:rPr lang="en-US" i="1">
                              <a:latin typeface="Cambria Math" panose="02040503050406030204" pitchFamily="18" charset="0"/>
                            </a:rPr>
                            <m:t>𝑣</m:t>
                          </m:r>
                        </m:e>
                      </m:bar>
                      <m:r>
                        <a:rPr lang="en-US" i="1">
                          <a:latin typeface="Cambria Math" panose="02040503050406030204" pitchFamily="18" charset="0"/>
                        </a:rPr>
                        <m:t>=</m:t>
                      </m:r>
                      <m:f>
                        <m:fPr>
                          <m:ctrlPr>
                            <a:rPr lang="en-US" i="1">
                              <a:latin typeface="Cambria Math" panose="02040503050406030204" pitchFamily="18" charset="0"/>
                            </a:rPr>
                          </m:ctrlPr>
                        </m:fPr>
                        <m:num>
                          <m:r>
                            <m:rPr>
                              <m:sty m:val="p"/>
                            </m:rPr>
                            <a:rPr lang="en-US">
                              <a:latin typeface="Cambria Math" panose="02040503050406030204" pitchFamily="18" charset="0"/>
                            </a:rPr>
                            <m:t>Δ</m:t>
                          </m:r>
                          <m:r>
                            <a:rPr lang="en-US" i="1">
                              <a:latin typeface="Cambria Math" panose="02040503050406030204" pitchFamily="18" charset="0"/>
                            </a:rPr>
                            <m:t>𝑥</m:t>
                          </m:r>
                        </m:num>
                        <m:den>
                          <m:r>
                            <m:rPr>
                              <m:sty m:val="p"/>
                            </m:rPr>
                            <a:rPr lang="en-US">
                              <a:latin typeface="Cambria Math" panose="02040503050406030204" pitchFamily="18" charset="0"/>
                            </a:rPr>
                            <m:t>Δ</m:t>
                          </m:r>
                          <m:r>
                            <a:rPr lang="en-US" i="1">
                              <a:latin typeface="Cambria Math" panose="02040503050406030204" pitchFamily="18" charset="0"/>
                            </a:rPr>
                            <m:t>𝑡</m:t>
                          </m:r>
                        </m:den>
                      </m:f>
                    </m:oMath>
                  </m:oMathPara>
                </a14:m>
                <a:endParaRPr lang="en-US" dirty="0"/>
              </a:p>
              <a:p>
                <a:r>
                  <a:rPr lang="en-US" dirty="0"/>
                  <a:t>and</a:t>
                </a:r>
              </a:p>
              <a:p>
                <a:pPr marL="0" indent="0">
                  <a:buNone/>
                </a:pPr>
                <a14:m>
                  <m:oMathPara xmlns:m="http://schemas.openxmlformats.org/officeDocument/2006/math">
                    <m:oMathParaPr>
                      <m:jc m:val="centerGroup"/>
                    </m:oMathParaPr>
                    <m:oMath xmlns:m="http://schemas.openxmlformats.org/officeDocument/2006/math">
                      <m:bar>
                        <m:barPr>
                          <m:pos m:val="top"/>
                          <m:ctrlPr>
                            <a:rPr lang="en-US" i="1">
                              <a:latin typeface="Cambria Math" panose="02040503050406030204" pitchFamily="18" charset="0"/>
                            </a:rPr>
                          </m:ctrlPr>
                        </m:barPr>
                        <m:e>
                          <m:r>
                            <a:rPr lang="en-US" i="1">
                              <a:latin typeface="Cambria Math" panose="02040503050406030204" pitchFamily="18" charset="0"/>
                            </a:rPr>
                            <m:t>𝑣</m:t>
                          </m:r>
                        </m:e>
                      </m:bar>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0</m:t>
                              </m:r>
                            </m:sub>
                          </m:sSub>
                        </m:num>
                        <m:den>
                          <m:r>
                            <a:rPr lang="en-US" i="1">
                              <a:latin typeface="Cambria Math" panose="02040503050406030204" pitchFamily="18" charset="0"/>
                            </a:rPr>
                            <m:t>2</m:t>
                          </m:r>
                        </m:den>
                      </m:f>
                    </m:oMath>
                  </m:oMathPara>
                </a14:m>
                <a:endParaRPr lang="en-US" dirty="0"/>
              </a:p>
              <a:p>
                <a:r>
                  <a:rPr lang="en-US" dirty="0"/>
                  <a:t>If the initial velocity is 0 and the acceleration is constant, then</a:t>
                </a:r>
              </a:p>
              <a:p>
                <a:pPr marL="0" indent="0">
                  <a:buNone/>
                </a:pPr>
                <a14:m>
                  <m:oMathPara xmlns:m="http://schemas.openxmlformats.org/officeDocument/2006/math">
                    <m:oMathParaPr>
                      <m:jc m:val="centerGroup"/>
                    </m:oMathParaPr>
                    <m:oMath xmlns:m="http://schemas.openxmlformats.org/officeDocument/2006/math">
                      <m:bar>
                        <m:barPr>
                          <m:pos m:val="top"/>
                          <m:ctrlPr>
                            <a:rPr lang="en-US" i="1">
                              <a:latin typeface="Cambria Math" panose="02040503050406030204" pitchFamily="18" charset="0"/>
                            </a:rPr>
                          </m:ctrlPr>
                        </m:barPr>
                        <m:e>
                          <m:r>
                            <a:rPr lang="en-US" i="1">
                              <a:latin typeface="Cambria Math" panose="02040503050406030204" pitchFamily="18" charset="0"/>
                            </a:rPr>
                            <m:t>𝑣</m:t>
                          </m:r>
                        </m:e>
                      </m:bar>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m:t>
                              </m:r>
                            </m:sub>
                          </m:sSub>
                        </m:num>
                        <m:den>
                          <m:r>
                            <a:rPr lang="en-US" i="1">
                              <a:latin typeface="Cambria Math" panose="02040503050406030204" pitchFamily="18" charset="0"/>
                            </a:rPr>
                            <m:t>2</m:t>
                          </m:r>
                        </m:den>
                      </m:f>
                    </m:oMath>
                  </m:oMathPara>
                </a14:m>
                <a:endParaRPr lang="en-US" dirty="0"/>
              </a:p>
              <a:p>
                <a:r>
                  <a:rPr lang="en-US" dirty="0"/>
                  <a:t>Solve this for </a:t>
                </a:r>
                <a:r>
                  <a:rPr lang="en-US" i="1" dirty="0" err="1"/>
                  <a:t>v</a:t>
                </a:r>
                <a:r>
                  <a:rPr lang="en-US" i="1" baseline="-25000" dirty="0" err="1"/>
                  <a:t>f</a:t>
                </a:r>
                <a:r>
                  <a:rPr lang="en-US" dirty="0"/>
                  <a:t>.</a:t>
                </a:r>
              </a:p>
              <a:p>
                <a:endParaRPr lang="en-US" dirty="0"/>
              </a:p>
            </p:txBody>
          </p:sp>
        </mc:Choice>
        <mc:Fallback xmlns="">
          <p:sp>
            <p:nvSpPr>
              <p:cNvPr id="6" name="Content Placeholder 2"/>
              <p:cNvSpPr>
                <a:spLocks noGrp="1" noRot="1" noChangeAspect="1" noMove="1" noResize="1" noEditPoints="1" noAdjustHandles="1" noChangeArrowheads="1" noChangeShapeType="1" noTextEdit="1"/>
              </p:cNvSpPr>
              <p:nvPr>
                <p:ph sz="half" idx="1"/>
              </p:nvPr>
            </p:nvSpPr>
            <p:spPr>
              <a:blipFill>
                <a:blip r:embed="rId3"/>
                <a:stretch>
                  <a:fillRect l="-675" t="-522" r="-675"/>
                </a:stretch>
              </a:blipFill>
              <a:ln>
                <a:noFill/>
              </a:ln>
            </p:spPr>
            <p:txBody>
              <a:bodyPr/>
              <a:lstStyle/>
              <a:p>
                <a:r>
                  <a:rPr lang="en-US">
                    <a:noFill/>
                  </a:rPr>
                  <a:t> </a:t>
                </a:r>
              </a:p>
            </p:txBody>
          </p:sp>
        </mc:Fallback>
      </mc:AlternateContent>
      <p:pic>
        <p:nvPicPr>
          <p:cNvPr id="9" name="Content Placeholder 8"/>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t="26296" b="24321"/>
          <a:stretch/>
        </p:blipFill>
        <p:spPr>
          <a:xfrm rot="5400000">
            <a:off x="4467224" y="1699617"/>
            <a:ext cx="4552951" cy="2362200"/>
          </a:xfrm>
          <a:prstGeom prst="rect">
            <a:avLst/>
          </a:prstGeom>
        </p:spPr>
      </p:pic>
    </p:spTree>
    <p:extLst>
      <p:ext uri="{BB962C8B-B14F-4D97-AF65-F5344CB8AC3E}">
        <p14:creationId xmlns:p14="http://schemas.microsoft.com/office/powerpoint/2010/main" val="34592967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01-05 Equations for One-Dimensional Motion with Constant Acceleration</a:t>
            </a:r>
          </a:p>
        </p:txBody>
      </p:sp>
      <mc:AlternateContent xmlns:mc="http://schemas.openxmlformats.org/markup-compatibility/2006" xmlns:a14="http://schemas.microsoft.com/office/drawing/2010/main">
        <mc:Choice Requires="a14">
          <p:sp>
            <p:nvSpPr>
              <p:cNvPr id="6" name="Content Placeholder 2"/>
              <p:cNvSpPr>
                <a:spLocks noGrp="1"/>
              </p:cNvSpPr>
              <p:nvPr>
                <p:ph idx="1"/>
              </p:nvPr>
            </p:nvSpPr>
            <p:spPr>
              <a:ln>
                <a:noFill/>
              </a:ln>
            </p:spPr>
            <p:txBody>
              <a:bodyPr/>
              <a:lstStyle/>
              <a:p>
                <a:r>
                  <a:rPr lang="en-US" dirty="0"/>
                  <a:t>Assume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𝑡</m:t>
                        </m:r>
                      </m:e>
                      <m:sub>
                        <m:r>
                          <a:rPr lang="en-US" b="0" i="1" smtClean="0">
                            <a:latin typeface="Cambria Math"/>
                          </a:rPr>
                          <m:t>0</m:t>
                        </m:r>
                      </m:sub>
                    </m:sSub>
                    <m:r>
                      <a:rPr lang="en-US" b="0" i="1" smtClean="0">
                        <a:latin typeface="Cambria Math"/>
                      </a:rPr>
                      <m:t>=0</m:t>
                    </m:r>
                  </m:oMath>
                </a14:m>
                <a:r>
                  <a:rPr lang="en-US" dirty="0"/>
                  <a:t>, so </a:t>
                </a:r>
                <a14:m>
                  <m:oMath xmlns:m="http://schemas.openxmlformats.org/officeDocument/2006/math">
                    <m:r>
                      <m:rPr>
                        <m:sty m:val="p"/>
                      </m:rPr>
                      <a:rPr lang="en-US" b="0" i="0" smtClean="0">
                        <a:latin typeface="Cambria Math"/>
                      </a:rPr>
                      <m:t>Δ</m:t>
                    </m:r>
                    <m:r>
                      <a:rPr lang="en-US" b="0" i="1" smtClean="0">
                        <a:latin typeface="Cambria Math"/>
                      </a:rPr>
                      <m:t>𝑡</m:t>
                    </m:r>
                    <m:r>
                      <a:rPr lang="en-US" b="0" i="1" smtClean="0">
                        <a:latin typeface="Cambria Math"/>
                      </a:rPr>
                      <m:t>=</m:t>
                    </m:r>
                    <m:r>
                      <a:rPr lang="en-US" b="0" i="1" smtClean="0">
                        <a:latin typeface="Cambria Math"/>
                      </a:rPr>
                      <m:t>𝑡</m:t>
                    </m:r>
                  </m:oMath>
                </a14:m>
                <a:r>
                  <a:rPr lang="en-US" dirty="0"/>
                  <a:t> and acceleration is constant</a:t>
                </a:r>
              </a:p>
              <a:p>
                <a14:m>
                  <m:oMath xmlns:m="http://schemas.openxmlformats.org/officeDocument/2006/math">
                    <m:bar>
                      <m:barPr>
                        <m:pos m:val="top"/>
                        <m:ctrlPr>
                          <a:rPr lang="en-US" b="0" i="1" smtClean="0">
                            <a:latin typeface="Cambria Math" panose="02040503050406030204" pitchFamily="18" charset="0"/>
                          </a:rPr>
                        </m:ctrlPr>
                      </m:barPr>
                      <m:e>
                        <m:r>
                          <a:rPr lang="en-US" b="0" i="1" smtClean="0">
                            <a:latin typeface="Cambria Math"/>
                          </a:rPr>
                          <m:t>𝑣</m:t>
                        </m:r>
                      </m:e>
                    </m:ba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𝑥</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𝑥</m:t>
                            </m:r>
                          </m:e>
                          <m:sub>
                            <m:r>
                              <a:rPr lang="en-US" b="0" i="1" smtClean="0">
                                <a:latin typeface="Cambria Math"/>
                              </a:rPr>
                              <m:t>0</m:t>
                            </m:r>
                          </m:sub>
                        </m:sSub>
                      </m:num>
                      <m:den>
                        <m:r>
                          <a:rPr lang="en-US" b="0" i="1" smtClean="0">
                            <a:latin typeface="Cambria Math"/>
                          </a:rPr>
                          <m:t>𝑡</m:t>
                        </m:r>
                      </m:den>
                    </m:f>
                  </m:oMath>
                </a14:m>
                <a:endParaRPr lang="en-US" dirty="0"/>
              </a:p>
              <a:p>
                <a14:m>
                  <m:oMath xmlns:m="http://schemas.openxmlformats.org/officeDocument/2006/math">
                    <m:r>
                      <a:rPr lang="en-US" b="0" i="1" smtClean="0">
                        <a:latin typeface="Cambria Math"/>
                      </a:rPr>
                      <m:t>𝑥</m:t>
                    </m:r>
                    <m:r>
                      <a:rPr lang="en-US" b="0" i="1" smtClean="0">
                        <a:latin typeface="Cambria Math"/>
                      </a:rPr>
                      <m:t>=</m:t>
                    </m:r>
                    <m:bar>
                      <m:barPr>
                        <m:pos m:val="top"/>
                        <m:ctrlPr>
                          <a:rPr lang="en-US" b="0" i="1" smtClean="0">
                            <a:latin typeface="Cambria Math" panose="02040503050406030204" pitchFamily="18" charset="0"/>
                          </a:rPr>
                        </m:ctrlPr>
                      </m:barPr>
                      <m:e>
                        <m:r>
                          <a:rPr lang="en-US" b="0" i="1" smtClean="0">
                            <a:latin typeface="Cambria Math"/>
                          </a:rPr>
                          <m:t>𝑣</m:t>
                        </m:r>
                      </m:e>
                    </m:bar>
                    <m:r>
                      <a:rPr lang="en-US" b="0" i="1" smtClean="0">
                        <a:latin typeface="Cambria Math"/>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a:rPr>
                          <m:t>𝑥</m:t>
                        </m:r>
                      </m:e>
                      <m:sub>
                        <m:r>
                          <a:rPr lang="en-US" b="0" i="1" smtClean="0">
                            <a:latin typeface="Cambria Math"/>
                          </a:rPr>
                          <m:t>0</m:t>
                        </m:r>
                      </m:sub>
                    </m:sSub>
                  </m:oMath>
                </a14:m>
                <a:r>
                  <a:rPr lang="en-US" dirty="0"/>
                  <a:t>	and 	</a:t>
                </a:r>
                <a14:m>
                  <m:oMath xmlns:m="http://schemas.openxmlformats.org/officeDocument/2006/math">
                    <m:bar>
                      <m:barPr>
                        <m:pos m:val="top"/>
                        <m:ctrlPr>
                          <a:rPr lang="en-US" b="0" i="1" smtClean="0">
                            <a:latin typeface="Cambria Math" panose="02040503050406030204" pitchFamily="18" charset="0"/>
                          </a:rPr>
                        </m:ctrlPr>
                      </m:barPr>
                      <m:e>
                        <m:r>
                          <a:rPr lang="en-US" b="0" i="1" smtClean="0">
                            <a:latin typeface="Cambria Math"/>
                          </a:rPr>
                          <m:t>𝑣</m:t>
                        </m:r>
                      </m:e>
                    </m:bar>
                    <m:r>
                      <a:rPr lang="en-US" b="0" i="1" smtClean="0">
                        <a:latin typeface="Cambria Math"/>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sub>
                        </m:sSub>
                        <m:r>
                          <a:rPr lang="en-US" b="0" i="1" smtClean="0">
                            <a:latin typeface="Cambria Math"/>
                          </a:rPr>
                          <m:t>+</m:t>
                        </m:r>
                        <m:r>
                          <a:rPr lang="en-US" b="0" i="1" smtClean="0">
                            <a:latin typeface="Cambria Math"/>
                          </a:rPr>
                          <m:t>𝑣</m:t>
                        </m:r>
                      </m:num>
                      <m:den>
                        <m:r>
                          <a:rPr lang="en-US" b="0" i="1" smtClean="0">
                            <a:latin typeface="Cambria Math"/>
                          </a:rPr>
                          <m:t>2</m:t>
                        </m:r>
                      </m:den>
                    </m:f>
                  </m:oMath>
                </a14:m>
                <a:endParaRPr lang="en-US" dirty="0"/>
              </a:p>
              <a:p>
                <a14:m>
                  <m:oMath xmlns:m="http://schemas.openxmlformats.org/officeDocument/2006/math">
                    <m:r>
                      <a:rPr lang="en-US" i="1">
                        <a:latin typeface="Cambria Math"/>
                      </a:rPr>
                      <m:t>𝑥</m:t>
                    </m:r>
                    <m:r>
                      <a:rPr lang="en-US" i="1">
                        <a:latin typeface="Cambria Math"/>
                      </a:rPr>
                      <m:t>=</m:t>
                    </m:r>
                    <m:f>
                      <m:fPr>
                        <m:ctrlPr>
                          <a:rPr lang="en-US" i="1">
                            <a:latin typeface="Cambria Math" panose="02040503050406030204" pitchFamily="18" charset="0"/>
                          </a:rPr>
                        </m:ctrlPr>
                      </m:fPr>
                      <m:num>
                        <m:r>
                          <a:rPr lang="en-US" i="1">
                            <a:latin typeface="Cambria Math"/>
                          </a:rPr>
                          <m:t>1</m:t>
                        </m:r>
                      </m:num>
                      <m:den>
                        <m:r>
                          <a:rPr lang="en-US" i="1">
                            <a:latin typeface="Cambria Math"/>
                          </a:rPr>
                          <m:t>2</m:t>
                        </m:r>
                      </m:den>
                    </m:f>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𝑣</m:t>
                            </m:r>
                          </m:e>
                          <m:sub>
                            <m:r>
                              <a:rPr lang="en-US" i="1">
                                <a:latin typeface="Cambria Math"/>
                              </a:rPr>
                              <m:t>0</m:t>
                            </m:r>
                          </m:sub>
                        </m:sSub>
                        <m:r>
                          <a:rPr lang="en-US" i="1">
                            <a:latin typeface="Cambria Math"/>
                          </a:rPr>
                          <m:t>+</m:t>
                        </m:r>
                        <m:r>
                          <a:rPr lang="en-US" i="1">
                            <a:latin typeface="Cambria Math"/>
                          </a:rPr>
                          <m:t>𝑣</m:t>
                        </m:r>
                      </m:e>
                    </m:d>
                    <m:r>
                      <a:rPr lang="en-US" i="1">
                        <a:latin typeface="Cambria Math"/>
                      </a:rPr>
                      <m:t>𝑡</m:t>
                    </m:r>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i="1">
                            <a:latin typeface="Cambria Math"/>
                          </a:rPr>
                          <m:t>𝑥</m:t>
                        </m:r>
                      </m:e>
                      <m:sub>
                        <m:r>
                          <a:rPr lang="en-US" i="1">
                            <a:latin typeface="Cambria Math"/>
                          </a:rPr>
                          <m:t>0</m:t>
                        </m:r>
                      </m:sub>
                    </m:sSub>
                  </m:oMath>
                </a14:m>
                <a:endParaRPr lang="en-US" dirty="0"/>
              </a:p>
              <a:p>
                <a:endParaRPr lang="en-US" dirty="0"/>
              </a:p>
            </p:txBody>
          </p:sp>
        </mc:Choice>
        <mc:Fallback xmlns="">
          <p:sp>
            <p:nvSpPr>
              <p:cNvPr id="6" name="Content Placeholder 2"/>
              <p:cNvSpPr>
                <a:spLocks noGrp="1" noRot="1" noChangeAspect="1" noMove="1" noResize="1" noEditPoints="1" noAdjustHandles="1" noChangeArrowheads="1" noChangeShapeType="1" noTextEdit="1"/>
              </p:cNvSpPr>
              <p:nvPr>
                <p:ph idx="1"/>
              </p:nvPr>
            </p:nvSpPr>
            <p:spPr>
              <a:blipFill>
                <a:blip r:embed="rId3"/>
                <a:stretch>
                  <a:fillRect l="-867" t="-1361"/>
                </a:stretch>
              </a:blipFill>
              <a:ln>
                <a:noFill/>
              </a:ln>
            </p:spPr>
            <p:txBody>
              <a:bodyPr/>
              <a:lstStyle/>
              <a:p>
                <a:r>
                  <a:rPr lang="en-US">
                    <a:noFill/>
                  </a:rPr>
                  <a:t> </a:t>
                </a:r>
              </a:p>
            </p:txBody>
          </p:sp>
        </mc:Fallback>
      </mc:AlternateContent>
      <p:sp>
        <p:nvSpPr>
          <p:cNvPr id="4" name="Rectangle 3"/>
          <p:cNvSpPr/>
          <p:nvPr/>
        </p:nvSpPr>
        <p:spPr>
          <a:xfrm>
            <a:off x="152400" y="2724150"/>
            <a:ext cx="2895600" cy="609600"/>
          </a:xfrm>
          <a:prstGeom prst="rect">
            <a:avLst/>
          </a:prstGeom>
          <a:no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737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7" presetClass="emph" presetSubtype="2" fill="hold" grpId="1" nodeType="withEffect">
                                  <p:stCondLst>
                                    <p:cond delay="0"/>
                                  </p:stCondLst>
                                  <p:childTnLst>
                                    <p:animClr clrSpc="rgb" dir="cw">
                                      <p:cBhvr>
                                        <p:cTn id="22" dur="2000" fill="hold"/>
                                        <p:tgtEl>
                                          <p:spTgt spid="4"/>
                                        </p:tgtEl>
                                        <p:attrNameLst>
                                          <p:attrName>stroke.color</p:attrName>
                                        </p:attrNameLst>
                                      </p:cBhvr>
                                      <p:to>
                                        <a:srgbClr val="FFFF00"/>
                                      </p:to>
                                    </p:animClr>
                                    <p:set>
                                      <p:cBhvr>
                                        <p:cTn id="23" dur="2000" fill="hold"/>
                                        <p:tgtEl>
                                          <p:spTgt spid="4"/>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animBg="1"/>
      <p:bldP spid="4"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01-05 Equations for One-Dimensional Motion with Constant Acceleration</a:t>
            </a:r>
          </a:p>
        </p:txBody>
      </p:sp>
      <mc:AlternateContent xmlns:mc="http://schemas.openxmlformats.org/markup-compatibility/2006" xmlns:a14="http://schemas.microsoft.com/office/drawing/2010/main">
        <mc:Choice Requires="a14">
          <p:sp>
            <p:nvSpPr>
              <p:cNvPr id="6" name="Content Placeholder 2"/>
              <p:cNvSpPr>
                <a:spLocks noGrp="1"/>
              </p:cNvSpPr>
              <p:nvPr>
                <p:ph idx="1"/>
              </p:nvPr>
            </p:nvSpPr>
            <p:spPr/>
            <p:txBody>
              <a:bodyPr/>
              <a:lstStyle/>
              <a:p>
                <a14:m>
                  <m:oMath xmlns:m="http://schemas.openxmlformats.org/officeDocument/2006/math">
                    <m:r>
                      <a:rPr lang="en-US" b="0" i="1" smtClean="0">
                        <a:latin typeface="Cambria Math"/>
                      </a:rPr>
                      <m:t>𝑎</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𝑣</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sub>
                        </m:sSub>
                      </m:num>
                      <m:den>
                        <m:r>
                          <a:rPr lang="en-US" b="0" i="1" smtClean="0">
                            <a:latin typeface="Cambria Math"/>
                          </a:rPr>
                          <m:t>𝑡</m:t>
                        </m:r>
                      </m:den>
                    </m:f>
                  </m:oMath>
                </a14:m>
                <a:endParaRPr lang="en-US" b="0" dirty="0"/>
              </a:p>
              <a:p>
                <a:endParaRPr lang="en-US" dirty="0"/>
              </a:p>
              <a:p>
                <a14:m>
                  <m:oMath xmlns:m="http://schemas.openxmlformats.org/officeDocument/2006/math">
                    <m:r>
                      <a:rPr lang="en-US" b="0" i="1" smtClean="0">
                        <a:latin typeface="Cambria Math"/>
                      </a:rPr>
                      <m:t>𝑣</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sub>
                    </m:sSub>
                    <m:r>
                      <a:rPr lang="en-US" b="0" i="1" smtClean="0">
                        <a:latin typeface="Cambria Math"/>
                      </a:rPr>
                      <m:t>=</m:t>
                    </m:r>
                    <m:r>
                      <a:rPr lang="en-US" b="0" i="1" smtClean="0">
                        <a:latin typeface="Cambria Math"/>
                      </a:rPr>
                      <m:t>𝑎𝑡</m:t>
                    </m:r>
                  </m:oMath>
                </a14:m>
                <a:endParaRPr lang="en-US" b="0" dirty="0"/>
              </a:p>
              <a:p>
                <a:endParaRPr lang="en-US" dirty="0"/>
              </a:p>
              <a:p>
                <a14:m>
                  <m:oMath xmlns:m="http://schemas.openxmlformats.org/officeDocument/2006/math">
                    <m:r>
                      <a:rPr lang="en-US" b="0" i="1" smtClean="0">
                        <a:latin typeface="Cambria Math"/>
                      </a:rPr>
                      <m:t>𝑣</m:t>
                    </m:r>
                    <m:r>
                      <a:rPr lang="en-US" b="0" i="1" smtClean="0">
                        <a:latin typeface="Cambria Math"/>
                      </a:rPr>
                      <m:t>=</m:t>
                    </m:r>
                    <m:r>
                      <a:rPr lang="en-US" b="0" i="1" smtClean="0">
                        <a:latin typeface="Cambria Math"/>
                      </a:rPr>
                      <m:t>𝑎𝑡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sub>
                    </m:sSub>
                  </m:oMath>
                </a14:m>
                <a:endParaRPr lang="en-US" dirty="0"/>
              </a:p>
            </p:txBody>
          </p:sp>
        </mc:Choice>
        <mc:Fallback xmlns="">
          <p:sp>
            <p:nvSpPr>
              <p:cNvPr id="6" name="Content Placeholder 2"/>
              <p:cNvSpPr>
                <a:spLocks noGrp="1" noRot="1" noChangeAspect="1" noMove="1" noResize="1" noEditPoints="1" noAdjustHandles="1" noChangeArrowheads="1" noChangeShapeType="1" noTextEdit="1"/>
              </p:cNvSpPr>
              <p:nvPr>
                <p:ph idx="1"/>
              </p:nvPr>
            </p:nvSpPr>
            <p:spPr>
              <a:blipFill>
                <a:blip r:embed="rId3"/>
                <a:stretch>
                  <a:fillRect l="-867"/>
                </a:stretch>
              </a:blipFill>
            </p:spPr>
            <p:txBody>
              <a:bodyPr/>
              <a:lstStyle/>
              <a:p>
                <a:r>
                  <a:rPr lang="en-US">
                    <a:noFill/>
                  </a:rPr>
                  <a:t> </a:t>
                </a:r>
              </a:p>
            </p:txBody>
          </p:sp>
        </mc:Fallback>
      </mc:AlternateContent>
      <p:sp>
        <p:nvSpPr>
          <p:cNvPr id="4" name="Rectangle 3"/>
          <p:cNvSpPr/>
          <p:nvPr/>
        </p:nvSpPr>
        <p:spPr>
          <a:xfrm>
            <a:off x="152400" y="3028950"/>
            <a:ext cx="1905000" cy="457200"/>
          </a:xfrm>
          <a:prstGeom prst="rect">
            <a:avLst/>
          </a:prstGeom>
          <a:no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444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7" presetClass="emph" presetSubtype="2" fill="hold" nodeType="withEffect">
                                  <p:stCondLst>
                                    <p:cond delay="0"/>
                                  </p:stCondLst>
                                  <p:childTnLst>
                                    <p:animClr clrSpc="rgb" dir="cw">
                                      <p:cBhvr>
                                        <p:cTn id="18" dur="2000" fill="hold"/>
                                        <p:tgtEl>
                                          <p:spTgt spid="4"/>
                                        </p:tgtEl>
                                        <p:attrNameLst>
                                          <p:attrName>stroke.color</p:attrName>
                                        </p:attrNameLst>
                                      </p:cBhvr>
                                      <p:to>
                                        <a:srgbClr val="FFFF00"/>
                                      </p:to>
                                    </p:animClr>
                                    <p:set>
                                      <p:cBhvr>
                                        <p:cTn id="19" dur="2000" fill="hold"/>
                                        <p:tgtEl>
                                          <p:spTgt spid="4"/>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01-05 Equations for One-Dimensional Motion with Constant Acceleration</a:t>
            </a:r>
          </a:p>
        </p:txBody>
      </p:sp>
      <mc:AlternateContent xmlns:mc="http://schemas.openxmlformats.org/markup-compatibility/2006" xmlns:a14="http://schemas.microsoft.com/office/drawing/2010/main">
        <mc:Choice Requires="a14">
          <p:sp>
            <p:nvSpPr>
              <p:cNvPr id="7" name="Content Placeholder 2"/>
              <p:cNvSpPr>
                <a:spLocks noGrp="1"/>
              </p:cNvSpPr>
              <p:nvPr>
                <p:ph idx="1"/>
              </p:nvPr>
            </p:nvSpPr>
            <p:spPr/>
            <p:txBody>
              <a:bodyPr>
                <a:normAutofit fontScale="85000" lnSpcReduction="10000"/>
              </a:bodyPr>
              <a:lstStyle/>
              <a:p>
                <a:pPr>
                  <a:lnSpc>
                    <a:spcPct val="110000"/>
                  </a:lnSpc>
                </a:pPr>
                <a14:m>
                  <m:oMath xmlns:m="http://schemas.openxmlformats.org/officeDocument/2006/math">
                    <m:r>
                      <a:rPr lang="en-US" b="0" i="1" smtClean="0">
                        <a:latin typeface="Cambria Math"/>
                      </a:rPr>
                      <m:t>𝑣</m:t>
                    </m:r>
                    <m:r>
                      <a:rPr lang="en-US" b="0" i="1" smtClean="0">
                        <a:latin typeface="Cambria Math"/>
                      </a:rPr>
                      <m:t>=</m:t>
                    </m:r>
                    <m:r>
                      <a:rPr lang="en-US" b="0" i="1" smtClean="0">
                        <a:latin typeface="Cambria Math"/>
                      </a:rPr>
                      <m:t>𝑎𝑡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sub>
                    </m:sSub>
                  </m:oMath>
                </a14:m>
                <a:endParaRPr lang="en-US" b="0" dirty="0"/>
              </a:p>
              <a:p>
                <a:pPr>
                  <a:lnSpc>
                    <a:spcPct val="110000"/>
                  </a:lnSpc>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sub>
                    </m:sSub>
                    <m:r>
                      <a:rPr lang="en-US" b="0" i="1" smtClean="0">
                        <a:latin typeface="Cambria Math"/>
                      </a:rPr>
                      <m:t>+</m:t>
                    </m:r>
                    <m:r>
                      <a:rPr lang="en-US" b="0" i="1" smtClean="0">
                        <a:latin typeface="Cambria Math"/>
                      </a:rPr>
                      <m:t>𝑣</m:t>
                    </m:r>
                    <m:r>
                      <a:rPr lang="en-US" b="0" i="1" smtClean="0">
                        <a:latin typeface="Cambria Math"/>
                      </a:rPr>
                      <m:t>=</m:t>
                    </m:r>
                    <m:r>
                      <a:rPr lang="en-US" b="0" i="1" smtClean="0">
                        <a:latin typeface="Cambria Math" panose="02040503050406030204" pitchFamily="18" charset="0"/>
                      </a:rPr>
                      <m:t>𝑎𝑡</m:t>
                    </m:r>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sub>
                    </m:sSub>
                  </m:oMath>
                </a14:m>
                <a:endParaRPr lang="en-US" b="0" dirty="0"/>
              </a:p>
              <a:p>
                <a:pPr>
                  <a:lnSpc>
                    <a:spcPct val="110000"/>
                  </a:lnSpc>
                </a:pPr>
                <a14:m>
                  <m:oMath xmlns:m="http://schemas.openxmlformats.org/officeDocument/2006/math">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sub>
                        </m:sSub>
                        <m:r>
                          <a:rPr lang="en-US" b="0" i="1" smtClean="0">
                            <a:latin typeface="Cambria Math"/>
                          </a:rPr>
                          <m:t>+</m:t>
                        </m:r>
                        <m:r>
                          <a:rPr lang="en-US" b="0" i="1" smtClean="0">
                            <a:latin typeface="Cambria Math"/>
                          </a:rPr>
                          <m:t>𝑣</m:t>
                        </m:r>
                      </m:num>
                      <m:den>
                        <m:r>
                          <a:rPr lang="en-US" b="0" i="1" smtClean="0">
                            <a:latin typeface="Cambria Math"/>
                          </a:rPr>
                          <m:t>2</m:t>
                        </m:r>
                      </m:den>
                    </m:f>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2</m:t>
                        </m:r>
                      </m:den>
                    </m:f>
                    <m:r>
                      <a:rPr lang="en-US" b="0" i="1" smtClean="0">
                        <a:latin typeface="Cambria Math"/>
                      </a:rPr>
                      <m:t>𝑎𝑡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sub>
                    </m:sSub>
                  </m:oMath>
                </a14:m>
                <a:endParaRPr lang="en-US" b="0" i="1" dirty="0">
                  <a:latin typeface="Cambria Math" panose="02040503050406030204" pitchFamily="18" charset="0"/>
                </a:endParaRPr>
              </a:p>
              <a:p>
                <a:pPr>
                  <a:lnSpc>
                    <a:spcPct val="110000"/>
                  </a:lnSpc>
                </a:pPr>
                <a14:m>
                  <m:oMath xmlns:m="http://schemas.openxmlformats.org/officeDocument/2006/math">
                    <m:bar>
                      <m:barPr>
                        <m:pos m:val="top"/>
                        <m:ctrlPr>
                          <a:rPr lang="en-US" b="0" i="1" smtClean="0">
                            <a:latin typeface="Cambria Math" panose="02040503050406030204" pitchFamily="18" charset="0"/>
                          </a:rPr>
                        </m:ctrlPr>
                      </m:barPr>
                      <m:e>
                        <m:r>
                          <a:rPr lang="en-US" b="0" i="1" smtClean="0">
                            <a:latin typeface="Cambria Math"/>
                          </a:rPr>
                          <m:t>𝑣</m:t>
                        </m:r>
                      </m:e>
                    </m:ba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𝑎𝑡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sub>
                    </m:sSub>
                  </m:oMath>
                </a14:m>
                <a:endParaRPr lang="en-US" b="0" dirty="0"/>
              </a:p>
              <a:p>
                <a:pPr>
                  <a:lnSpc>
                    <a:spcPct val="110000"/>
                  </a:lnSpc>
                </a:pPr>
                <a:r>
                  <a:rPr lang="en-US" dirty="0"/>
                  <a:t> 				</a:t>
                </a:r>
                <a14:m>
                  <m:oMath xmlns:m="http://schemas.openxmlformats.org/officeDocument/2006/math">
                    <m:r>
                      <a:rPr lang="en-US" b="0" i="1" smtClean="0">
                        <a:latin typeface="Cambria Math"/>
                      </a:rPr>
                      <m:t>𝑥</m:t>
                    </m:r>
                    <m:r>
                      <a:rPr lang="en-US" b="0" i="1" smtClean="0">
                        <a:latin typeface="Cambria Math"/>
                      </a:rPr>
                      <m:t>=</m:t>
                    </m:r>
                    <m:bar>
                      <m:barPr>
                        <m:pos m:val="top"/>
                        <m:ctrlPr>
                          <a:rPr lang="en-US" b="0" i="1" smtClean="0">
                            <a:latin typeface="Cambria Math" panose="02040503050406030204" pitchFamily="18" charset="0"/>
                          </a:rPr>
                        </m:ctrlPr>
                      </m:barPr>
                      <m:e>
                        <m:r>
                          <a:rPr lang="en-US" b="0" i="1" smtClean="0">
                            <a:latin typeface="Cambria Math"/>
                          </a:rPr>
                          <m:t>𝑣</m:t>
                        </m:r>
                      </m:e>
                    </m:bar>
                    <m:r>
                      <a:rPr lang="en-US" b="0" i="1" smtClean="0">
                        <a:latin typeface="Cambria Math"/>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oMath>
                </a14:m>
                <a:endParaRPr lang="en-US" b="0" dirty="0"/>
              </a:p>
              <a:p>
                <a:pPr>
                  <a:lnSpc>
                    <a:spcPct val="110000"/>
                  </a:lnSpc>
                </a:pPr>
                <a:r>
                  <a:rPr lang="en-US" dirty="0"/>
                  <a:t> 				</a:t>
                </a:r>
                <a14:m>
                  <m:oMath xmlns:m="http://schemas.openxmlformats.org/officeDocument/2006/math">
                    <m:r>
                      <a:rPr lang="en-US" b="0" i="1" smtClean="0">
                        <a:latin typeface="Cambria Math"/>
                      </a:rPr>
                      <m:t>𝑥</m:t>
                    </m:r>
                    <m:r>
                      <a:rPr lang="en-US" b="0" i="1" smtClean="0">
                        <a:latin typeface="Cambria Math"/>
                      </a:rPr>
                      <m:t>=</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2</m:t>
                            </m:r>
                          </m:den>
                        </m:f>
                        <m:r>
                          <a:rPr lang="en-US" b="0" i="1" smtClean="0">
                            <a:latin typeface="Cambria Math"/>
                          </a:rPr>
                          <m:t>𝑎𝑡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sub>
                        </m:sSub>
                      </m:e>
                    </m:d>
                    <m:r>
                      <a:rPr lang="en-US" b="0" i="1" smtClean="0">
                        <a:latin typeface="Cambria Math"/>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oMath>
                </a14:m>
                <a:endParaRPr lang="en-US" dirty="0"/>
              </a:p>
              <a:p>
                <a:pPr>
                  <a:lnSpc>
                    <a:spcPct val="110000"/>
                  </a:lnSpc>
                </a:pPr>
                <a:r>
                  <a:rPr lang="en-US" dirty="0"/>
                  <a:t> 				</a:t>
                </a:r>
                <a14:m>
                  <m:oMath xmlns:m="http://schemas.openxmlformats.org/officeDocument/2006/math">
                    <m:r>
                      <a:rPr lang="en-US" b="0" i="1" smtClean="0">
                        <a:latin typeface="Cambria Math"/>
                      </a:rPr>
                      <m:t>𝑥</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𝑎</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r>
                      <a:rPr lang="en-US" i="1">
                        <a:latin typeface="Cambria Math"/>
                      </a:rPr>
                      <m:t>+</m:t>
                    </m:r>
                    <m:sSub>
                      <m:sSubPr>
                        <m:ctrlPr>
                          <a:rPr lang="en-US" i="1">
                            <a:latin typeface="Cambria Math" panose="02040503050406030204" pitchFamily="18" charset="0"/>
                          </a:rPr>
                        </m:ctrlPr>
                      </m:sSubPr>
                      <m:e>
                        <m:r>
                          <a:rPr lang="en-US" i="1">
                            <a:latin typeface="Cambria Math"/>
                          </a:rPr>
                          <m:t>𝑣</m:t>
                        </m:r>
                      </m:e>
                      <m:sub>
                        <m:r>
                          <a:rPr lang="en-US" i="1">
                            <a:latin typeface="Cambria Math"/>
                          </a:rPr>
                          <m:t>0</m:t>
                        </m:r>
                      </m:sub>
                    </m:sSub>
                    <m:r>
                      <a:rPr lang="en-US" i="1">
                        <a:latin typeface="Cambria Math"/>
                      </a:rPr>
                      <m:t>𝑡</m:t>
                    </m:r>
                    <m:r>
                      <a:rPr lang="en-US" i="1">
                        <a:latin typeface="Cambria Math"/>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oMath>
                </a14:m>
                <a:endParaRPr lang="en-US" dirty="0"/>
              </a:p>
            </p:txBody>
          </p:sp>
        </mc:Choice>
        <mc:Fallback xmlns="">
          <p:sp>
            <p:nvSpPr>
              <p:cNvPr id="7" name="Content Placeholder 2"/>
              <p:cNvSpPr>
                <a:spLocks noGrp="1" noRot="1" noChangeAspect="1" noMove="1" noResize="1" noEditPoints="1" noAdjustHandles="1" noChangeArrowheads="1" noChangeShapeType="1" noTextEdit="1"/>
              </p:cNvSpPr>
              <p:nvPr>
                <p:ph idx="1"/>
              </p:nvPr>
            </p:nvSpPr>
            <p:spPr>
              <a:blipFill>
                <a:blip r:embed="rId3"/>
                <a:stretch>
                  <a:fillRect l="-600" t="-340"/>
                </a:stretch>
              </a:blipFill>
            </p:spPr>
            <p:txBody>
              <a:bodyPr/>
              <a:lstStyle/>
              <a:p>
                <a:r>
                  <a:rPr lang="en-US">
                    <a:noFill/>
                  </a:rPr>
                  <a:t> </a:t>
                </a:r>
              </a:p>
            </p:txBody>
          </p:sp>
        </mc:Fallback>
      </mc:AlternateContent>
      <p:cxnSp>
        <p:nvCxnSpPr>
          <p:cNvPr id="5" name="Straight Arrow Connector 4"/>
          <p:cNvCxnSpPr/>
          <p:nvPr/>
        </p:nvCxnSpPr>
        <p:spPr>
          <a:xfrm>
            <a:off x="2057400" y="2697361"/>
            <a:ext cx="1371600" cy="331589"/>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743200" y="4095750"/>
            <a:ext cx="2819400" cy="536973"/>
          </a:xfrm>
          <a:prstGeom prst="rect">
            <a:avLst/>
          </a:prstGeom>
          <a:no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271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par>
                                <p:cTn id="19" presetID="2" presetClass="entr" presetSubtype="8"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7" presetClass="emph" presetSubtype="2" fill="hold" nodeType="withEffect">
                                  <p:stCondLst>
                                    <p:cond delay="0"/>
                                  </p:stCondLst>
                                  <p:childTnLst>
                                    <p:animClr clrSpc="rgb" dir="cw">
                                      <p:cBhvr>
                                        <p:cTn id="38" dur="2000" fill="hold"/>
                                        <p:tgtEl>
                                          <p:spTgt spid="6"/>
                                        </p:tgtEl>
                                        <p:attrNameLst>
                                          <p:attrName>stroke.color</p:attrName>
                                        </p:attrNameLst>
                                      </p:cBhvr>
                                      <p:to>
                                        <a:srgbClr val="FFFF00"/>
                                      </p:to>
                                    </p:animClr>
                                    <p:set>
                                      <p:cBhvr>
                                        <p:cTn id="39" dur="2000" fill="hold"/>
                                        <p:tgtEl>
                                          <p:spTgt spid="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Content Placeholder 2"/>
              <p:cNvSpPr>
                <a:spLocks noGrp="1"/>
              </p:cNvSpPr>
              <p:nvPr>
                <p:ph idx="1"/>
              </p:nvPr>
            </p:nvSpPr>
            <p:spPr/>
            <p:txBody>
              <a:bodyPr>
                <a:normAutofit fontScale="70000" lnSpcReduction="20000"/>
              </a:bodyPr>
              <a:lstStyle/>
              <a:p>
                <a:pPr>
                  <a:lnSpc>
                    <a:spcPct val="120000"/>
                  </a:lnSpc>
                </a:pPr>
                <a14:m>
                  <m:oMath xmlns:m="http://schemas.openxmlformats.org/officeDocument/2006/math">
                    <m:r>
                      <a:rPr lang="en-US" b="0" i="1" smtClean="0">
                        <a:latin typeface="Cambria Math"/>
                      </a:rPr>
                      <m:t>𝑣</m:t>
                    </m:r>
                    <m:r>
                      <a:rPr lang="en-US" b="0" i="1" smtClean="0">
                        <a:latin typeface="Cambria Math"/>
                      </a:rPr>
                      <m:t>=</m:t>
                    </m:r>
                    <m:r>
                      <a:rPr lang="en-US" b="0" i="1" smtClean="0">
                        <a:latin typeface="Cambria Math" panose="02040503050406030204" pitchFamily="18" charset="0"/>
                      </a:rPr>
                      <m:t>𝑎𝑡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sub>
                    </m:sSub>
                  </m:oMath>
                </a14:m>
                <a:endParaRPr lang="en-US" b="0" dirty="0"/>
              </a:p>
              <a:p>
                <a:pPr>
                  <a:lnSpc>
                    <a:spcPct val="120000"/>
                  </a:lnSpc>
                </a:pPr>
                <a14:m>
                  <m:oMath xmlns:m="http://schemas.openxmlformats.org/officeDocument/2006/math">
                    <m:r>
                      <a:rPr lang="en-US" b="0" i="1" smtClean="0">
                        <a:latin typeface="Cambria Math"/>
                      </a:rPr>
                      <m:t>𝑡</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𝑣</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sub>
                        </m:sSub>
                      </m:num>
                      <m:den>
                        <m:r>
                          <a:rPr lang="en-US" b="0" i="1" smtClean="0">
                            <a:latin typeface="Cambria Math"/>
                          </a:rPr>
                          <m:t>𝑎</m:t>
                        </m:r>
                      </m:den>
                    </m:f>
                  </m:oMath>
                </a14:m>
                <a:endParaRPr lang="en-US" b="0" dirty="0"/>
              </a:p>
              <a:p>
                <a:pPr>
                  <a:lnSpc>
                    <a:spcPct val="120000"/>
                  </a:lnSpc>
                </a:pPr>
                <a:r>
                  <a:rPr lang="en-US" dirty="0"/>
                  <a:t> 			</a:t>
                </a:r>
                <a14:m>
                  <m:oMath xmlns:m="http://schemas.openxmlformats.org/officeDocument/2006/math">
                    <m:bar>
                      <m:barPr>
                        <m:pos m:val="top"/>
                        <m:ctrlPr>
                          <a:rPr lang="en-US" b="0" i="1" smtClean="0">
                            <a:latin typeface="Cambria Math" panose="02040503050406030204" pitchFamily="18" charset="0"/>
                          </a:rPr>
                        </m:ctrlPr>
                      </m:barPr>
                      <m:e>
                        <m:r>
                          <a:rPr lang="en-US" b="0" i="1" smtClean="0">
                            <a:latin typeface="Cambria Math"/>
                          </a:rPr>
                          <m:t>𝑣</m:t>
                        </m:r>
                      </m:e>
                    </m:bar>
                    <m:r>
                      <a:rPr lang="en-US" b="0" i="1" smtClean="0">
                        <a:latin typeface="Cambria Math"/>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sub>
                        </m:sSub>
                        <m:r>
                          <a:rPr lang="en-US" b="0" i="1" smtClean="0">
                            <a:latin typeface="Cambria Math"/>
                          </a:rPr>
                          <m:t>+</m:t>
                        </m:r>
                        <m:r>
                          <a:rPr lang="en-US" b="0" i="1" smtClean="0">
                            <a:latin typeface="Cambria Math"/>
                          </a:rPr>
                          <m:t>𝑣</m:t>
                        </m:r>
                      </m:num>
                      <m:den>
                        <m:r>
                          <a:rPr lang="en-US" b="0" i="1" smtClean="0">
                            <a:latin typeface="Cambria Math"/>
                          </a:rPr>
                          <m:t>2</m:t>
                        </m:r>
                      </m:den>
                    </m:f>
                  </m:oMath>
                </a14:m>
                <a:endParaRPr lang="en-US" b="0" dirty="0"/>
              </a:p>
              <a:p>
                <a:pPr>
                  <a:lnSpc>
                    <a:spcPct val="120000"/>
                  </a:lnSpc>
                </a:pPr>
                <a14:m>
                  <m:oMath xmlns:m="http://schemas.openxmlformats.org/officeDocument/2006/math">
                    <m:r>
                      <a:rPr lang="en-US" b="0" i="1" smtClean="0">
                        <a:latin typeface="Cambria Math"/>
                      </a:rPr>
                      <m:t>𝑥</m:t>
                    </m:r>
                    <m:r>
                      <a:rPr lang="en-US" b="0" i="1" smtClean="0">
                        <a:latin typeface="Cambria Math"/>
                      </a:rPr>
                      <m:t>=</m:t>
                    </m:r>
                    <m:bar>
                      <m:barPr>
                        <m:pos m:val="top"/>
                        <m:ctrlPr>
                          <a:rPr lang="en-US" b="0" i="1" smtClean="0">
                            <a:latin typeface="Cambria Math" panose="02040503050406030204" pitchFamily="18" charset="0"/>
                          </a:rPr>
                        </m:ctrlPr>
                      </m:barPr>
                      <m:e>
                        <m:r>
                          <a:rPr lang="en-US" b="0" i="1" smtClean="0">
                            <a:latin typeface="Cambria Math"/>
                          </a:rPr>
                          <m:t>𝑣</m:t>
                        </m:r>
                      </m:e>
                    </m:bar>
                    <m:r>
                      <a:rPr lang="en-US" b="0" i="1" smtClean="0">
                        <a:latin typeface="Cambria Math"/>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oMath>
                </a14:m>
                <a:endParaRPr lang="en-US" b="0" dirty="0"/>
              </a:p>
              <a:p>
                <a:pPr>
                  <a:lnSpc>
                    <a:spcPct val="120000"/>
                  </a:lnSpc>
                </a:pPr>
                <a:r>
                  <a:rPr lang="en-US" dirty="0"/>
                  <a:t> 			</a:t>
                </a:r>
                <a14:m>
                  <m:oMath xmlns:m="http://schemas.openxmlformats.org/officeDocument/2006/math">
                    <m:r>
                      <a:rPr lang="en-US" b="0" i="1" smtClean="0">
                        <a:latin typeface="Cambria Math"/>
                      </a:rPr>
                      <m:t>𝑥</m:t>
                    </m:r>
                    <m:r>
                      <a:rPr lang="en-US" b="0" i="1" smtClean="0">
                        <a:latin typeface="Cambria Math"/>
                      </a:rPr>
                      <m:t>=</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sub>
                            </m:sSub>
                            <m:r>
                              <a:rPr lang="en-US" b="0" i="1" smtClean="0">
                                <a:latin typeface="Cambria Math"/>
                              </a:rPr>
                              <m:t>+</m:t>
                            </m:r>
                            <m:r>
                              <a:rPr lang="en-US" b="0" i="1" smtClean="0">
                                <a:latin typeface="Cambria Math"/>
                              </a:rPr>
                              <m:t>𝑣</m:t>
                            </m:r>
                          </m:num>
                          <m:den>
                            <m:r>
                              <a:rPr lang="en-US" b="0" i="1" smtClean="0">
                                <a:latin typeface="Cambria Math"/>
                              </a:rPr>
                              <m:t>2</m:t>
                            </m:r>
                          </m:den>
                        </m:f>
                      </m:e>
                    </m:d>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a:rPr>
                              <m:t>𝑣</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sub>
                            </m:sSub>
                          </m:num>
                          <m:den>
                            <m:r>
                              <a:rPr lang="en-US" b="0" i="1" smtClean="0">
                                <a:latin typeface="Cambria Math"/>
                              </a:rPr>
                              <m:t>𝑎</m:t>
                            </m:r>
                          </m:den>
                        </m:f>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a:rPr>
                          <m:t>𝑥</m:t>
                        </m:r>
                      </m:e>
                      <m:sub>
                        <m:r>
                          <a:rPr lang="en-US" b="0" i="1" smtClean="0">
                            <a:latin typeface="Cambria Math"/>
                          </a:rPr>
                          <m:t>0</m:t>
                        </m:r>
                      </m:sub>
                    </m:sSub>
                  </m:oMath>
                </a14:m>
                <a:endParaRPr lang="en-US" b="0" dirty="0"/>
              </a:p>
              <a:p>
                <a:pPr>
                  <a:lnSpc>
                    <a:spcPct val="120000"/>
                  </a:lnSpc>
                </a:pPr>
                <a:r>
                  <a:rPr lang="en-US" dirty="0"/>
                  <a:t> 			</a:t>
                </a:r>
                <a14:m>
                  <m:oMath xmlns:m="http://schemas.openxmlformats.org/officeDocument/2006/math">
                    <m:r>
                      <a:rPr lang="en-US" b="0" i="1" smtClean="0">
                        <a:latin typeface="Cambria Math"/>
                      </a:rPr>
                      <m:t>𝑥</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𝑥</m:t>
                        </m:r>
                      </m:e>
                      <m:sub>
                        <m:r>
                          <a:rPr lang="en-US" b="0" i="1" smtClean="0">
                            <a:latin typeface="Cambria Math"/>
                          </a:rPr>
                          <m:t>0</m:t>
                        </m:r>
                      </m:sub>
                    </m:sSub>
                    <m:r>
                      <a:rPr lang="en-US" b="0" i="1" smtClean="0">
                        <a:latin typeface="Cambria Math"/>
                      </a:rPr>
                      <m:t>=</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a:rPr>
                                  <m:t>𝑣</m:t>
                                </m:r>
                              </m:e>
                              <m:sup>
                                <m:r>
                                  <a:rPr lang="en-US" b="0" i="1" smtClean="0">
                                    <a:latin typeface="Cambria Math"/>
                                  </a:rPr>
                                  <m:t>2</m:t>
                                </m:r>
                              </m:sup>
                            </m:sSup>
                            <m:r>
                              <a:rPr lang="en-US" b="0" i="1" smtClean="0">
                                <a:latin typeface="Cambria Math"/>
                              </a:rPr>
                              <m:t>−</m:t>
                            </m:r>
                            <m:sSubSup>
                              <m:sSubSupPr>
                                <m:ctrlPr>
                                  <a:rPr lang="en-US" b="0" i="1" smtClean="0">
                                    <a:latin typeface="Cambria Math" panose="02040503050406030204" pitchFamily="18" charset="0"/>
                                  </a:rPr>
                                </m:ctrlPr>
                              </m:sSubSupPr>
                              <m:e>
                                <m:r>
                                  <a:rPr lang="en-US" b="0" i="1" smtClean="0">
                                    <a:latin typeface="Cambria Math"/>
                                  </a:rPr>
                                  <m:t>𝑣</m:t>
                                </m:r>
                              </m:e>
                              <m:sub>
                                <m:r>
                                  <a:rPr lang="en-US" b="0" i="1" smtClean="0">
                                    <a:latin typeface="Cambria Math"/>
                                  </a:rPr>
                                  <m:t>0</m:t>
                                </m:r>
                              </m:sub>
                              <m:sup>
                                <m:r>
                                  <a:rPr lang="en-US" b="0" i="1" smtClean="0">
                                    <a:latin typeface="Cambria Math"/>
                                  </a:rPr>
                                  <m:t>2</m:t>
                                </m:r>
                              </m:sup>
                            </m:sSubSup>
                          </m:num>
                          <m:den>
                            <m:r>
                              <a:rPr lang="en-US" b="0" i="1" smtClean="0">
                                <a:latin typeface="Cambria Math"/>
                              </a:rPr>
                              <m:t>2</m:t>
                            </m:r>
                            <m:r>
                              <a:rPr lang="en-US" b="0" i="1" smtClean="0">
                                <a:latin typeface="Cambria Math"/>
                              </a:rPr>
                              <m:t>𝑎</m:t>
                            </m:r>
                          </m:den>
                        </m:f>
                      </m:e>
                    </m:d>
                  </m:oMath>
                </a14:m>
                <a:endParaRPr lang="en-US" dirty="0"/>
              </a:p>
              <a:p>
                <a:pPr>
                  <a:lnSpc>
                    <a:spcPct val="120000"/>
                  </a:lnSpc>
                </a:pPr>
                <a:r>
                  <a:rPr lang="en-US" dirty="0"/>
                  <a:t> 			</a:t>
                </a:r>
                <a14:m>
                  <m:oMath xmlns:m="http://schemas.openxmlformats.org/officeDocument/2006/math">
                    <m:r>
                      <a:rPr lang="en-US" b="0" i="1" smtClean="0">
                        <a:latin typeface="Cambria Math"/>
                      </a:rPr>
                      <m:t>2</m:t>
                    </m:r>
                    <m:r>
                      <a:rPr lang="en-US" b="0" i="1" smtClean="0">
                        <a:latin typeface="Cambria Math"/>
                      </a:rPr>
                      <m:t>𝑎</m:t>
                    </m:r>
                    <m:d>
                      <m:dPr>
                        <m:ctrlPr>
                          <a:rPr lang="en-US" b="0" i="1" smtClean="0">
                            <a:latin typeface="Cambria Math" panose="02040503050406030204" pitchFamily="18" charset="0"/>
                          </a:rPr>
                        </m:ctrlPr>
                      </m:dPr>
                      <m:e>
                        <m:r>
                          <a:rPr lang="en-US" b="0" i="1" smtClean="0">
                            <a:latin typeface="Cambria Math"/>
                          </a:rPr>
                          <m:t>𝑥</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𝑥</m:t>
                            </m:r>
                          </m:e>
                          <m:sub>
                            <m:r>
                              <a:rPr lang="en-US" b="0" i="1" smtClean="0">
                                <a:latin typeface="Cambria Math"/>
                              </a:rPr>
                              <m:t>0</m:t>
                            </m:r>
                          </m:sub>
                        </m:sSub>
                      </m:e>
                    </m:d>
                    <m:r>
                      <a:rPr lang="en-US" b="0" i="1" smtClean="0">
                        <a:latin typeface="Cambria Math"/>
                      </a:rPr>
                      <m:t>=</m:t>
                    </m:r>
                    <m:sSup>
                      <m:sSupPr>
                        <m:ctrlPr>
                          <a:rPr lang="en-US" b="0" i="1" smtClean="0">
                            <a:latin typeface="Cambria Math" panose="02040503050406030204" pitchFamily="18" charset="0"/>
                          </a:rPr>
                        </m:ctrlPr>
                      </m:sSupPr>
                      <m:e>
                        <m:r>
                          <a:rPr lang="en-US" b="0" i="1" smtClean="0">
                            <a:latin typeface="Cambria Math"/>
                          </a:rPr>
                          <m:t>𝑣</m:t>
                        </m:r>
                      </m:e>
                      <m:sup>
                        <m:r>
                          <a:rPr lang="en-US" b="0" i="1" smtClean="0">
                            <a:latin typeface="Cambria Math"/>
                          </a:rPr>
                          <m:t>2</m:t>
                        </m:r>
                      </m:sup>
                    </m:sSup>
                    <m:r>
                      <a:rPr lang="en-US" b="0" i="1" smtClean="0">
                        <a:latin typeface="Cambria Math"/>
                      </a:rPr>
                      <m:t>−</m:t>
                    </m:r>
                    <m:sSubSup>
                      <m:sSubSupPr>
                        <m:ctrlPr>
                          <a:rPr lang="en-US" b="0" i="1" smtClean="0">
                            <a:latin typeface="Cambria Math" panose="02040503050406030204" pitchFamily="18" charset="0"/>
                          </a:rPr>
                        </m:ctrlPr>
                      </m:sSubSupPr>
                      <m:e>
                        <m:r>
                          <a:rPr lang="en-US" b="0" i="1" smtClean="0">
                            <a:latin typeface="Cambria Math"/>
                          </a:rPr>
                          <m:t>𝑣</m:t>
                        </m:r>
                      </m:e>
                      <m:sub>
                        <m:r>
                          <a:rPr lang="en-US" b="0" i="1" smtClean="0">
                            <a:latin typeface="Cambria Math"/>
                          </a:rPr>
                          <m:t>0</m:t>
                        </m:r>
                      </m:sub>
                      <m:sup>
                        <m:r>
                          <a:rPr lang="en-US" b="0" i="1" smtClean="0">
                            <a:latin typeface="Cambria Math"/>
                          </a:rPr>
                          <m:t>2</m:t>
                        </m:r>
                      </m:sup>
                    </m:sSubSup>
                  </m:oMath>
                </a14:m>
                <a:endParaRPr lang="en-US" b="0" dirty="0"/>
              </a:p>
              <a:p>
                <a:pPr>
                  <a:lnSpc>
                    <a:spcPct val="120000"/>
                  </a:lnSpc>
                </a:pPr>
                <a:r>
                  <a:rPr lang="en-US" dirty="0"/>
                  <a: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a:rPr>
                          <m:t>𝑣</m:t>
                        </m:r>
                      </m:e>
                      <m:sup>
                        <m:r>
                          <a:rPr lang="en-US" b="0" i="1" smtClean="0">
                            <a:latin typeface="Cambria Math"/>
                          </a:rPr>
                          <m:t>2</m:t>
                        </m:r>
                      </m:sup>
                    </m:sSup>
                    <m:r>
                      <a:rPr lang="en-US" b="0" i="1" smtClean="0">
                        <a:latin typeface="Cambria Math"/>
                      </a:rPr>
                      <m:t>=</m:t>
                    </m:r>
                    <m:sSubSup>
                      <m:sSubSupPr>
                        <m:ctrlPr>
                          <a:rPr lang="en-US" b="0" i="1" smtClean="0">
                            <a:latin typeface="Cambria Math" panose="02040503050406030204" pitchFamily="18" charset="0"/>
                          </a:rPr>
                        </m:ctrlPr>
                      </m:sSubSupPr>
                      <m:e>
                        <m:r>
                          <a:rPr lang="en-US" b="0" i="1" smtClean="0">
                            <a:latin typeface="Cambria Math"/>
                          </a:rPr>
                          <m:t>𝑣</m:t>
                        </m:r>
                      </m:e>
                      <m:sub>
                        <m:r>
                          <a:rPr lang="en-US" b="0" i="1" smtClean="0">
                            <a:latin typeface="Cambria Math"/>
                          </a:rPr>
                          <m:t>0</m:t>
                        </m:r>
                      </m:sub>
                      <m:sup>
                        <m:r>
                          <a:rPr lang="en-US" b="0" i="1" smtClean="0">
                            <a:latin typeface="Cambria Math"/>
                          </a:rPr>
                          <m:t>2</m:t>
                        </m:r>
                      </m:sup>
                    </m:sSubSup>
                    <m:r>
                      <a:rPr lang="en-US" b="0" i="1" smtClean="0">
                        <a:latin typeface="Cambria Math"/>
                      </a:rPr>
                      <m:t>+2</m:t>
                    </m:r>
                    <m:r>
                      <a:rPr lang="en-US" b="0" i="1" smtClean="0">
                        <a:latin typeface="Cambria Math"/>
                      </a:rPr>
                      <m:t>𝑎</m:t>
                    </m:r>
                    <m:r>
                      <a:rPr lang="en-US" b="0" i="1" smtClean="0">
                        <a:latin typeface="Cambria Math"/>
                      </a:rPr>
                      <m:t>(</m:t>
                    </m:r>
                    <m:r>
                      <a:rPr lang="en-US" b="0" i="1" smtClean="0">
                        <a:latin typeface="Cambria Math"/>
                      </a:rPr>
                      <m:t>𝑥</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𝑥</m:t>
                        </m:r>
                      </m:e>
                      <m:sub>
                        <m:r>
                          <a:rPr lang="en-US" b="0" i="1" smtClean="0">
                            <a:latin typeface="Cambria Math"/>
                          </a:rPr>
                          <m:t>0</m:t>
                        </m:r>
                      </m:sub>
                    </m:sSub>
                    <m:r>
                      <a:rPr lang="en-US" b="0" i="1" smtClean="0">
                        <a:latin typeface="Cambria Math"/>
                      </a:rPr>
                      <m:t>)</m:t>
                    </m:r>
                  </m:oMath>
                </a14:m>
                <a:endParaRPr lang="en-US" dirty="0"/>
              </a:p>
            </p:txBody>
          </p:sp>
        </mc:Choice>
        <mc:Fallback xmlns="">
          <p:sp>
            <p:nvSpPr>
              <p:cNvPr id="10" name="Content Placeholder 2"/>
              <p:cNvSpPr>
                <a:spLocks noGrp="1" noRot="1" noChangeAspect="1" noMove="1" noResize="1" noEditPoints="1" noAdjustHandles="1" noChangeArrowheads="1" noChangeShapeType="1" noTextEdit="1"/>
              </p:cNvSpPr>
              <p:nvPr>
                <p:ph idx="1"/>
              </p:nvPr>
            </p:nvSpPr>
            <p:spPr>
              <a:blipFill>
                <a:blip r:embed="rId3"/>
                <a:stretch>
                  <a:fillRect l="-333" b="-340"/>
                </a:stretch>
              </a:blipFill>
            </p:spPr>
            <p:txBody>
              <a:bodyPr/>
              <a:lstStyle/>
              <a:p>
                <a:r>
                  <a:rPr lang="en-US">
                    <a:noFill/>
                  </a:rPr>
                  <a:t> </a:t>
                </a:r>
              </a:p>
            </p:txBody>
          </p:sp>
        </mc:Fallback>
      </mc:AlternateContent>
      <p:sp>
        <p:nvSpPr>
          <p:cNvPr id="2" name="Title 1"/>
          <p:cNvSpPr>
            <a:spLocks noGrp="1"/>
          </p:cNvSpPr>
          <p:nvPr>
            <p:ph type="title"/>
          </p:nvPr>
        </p:nvSpPr>
        <p:spPr/>
        <p:txBody>
          <a:bodyPr>
            <a:normAutofit/>
          </a:bodyPr>
          <a:lstStyle/>
          <a:p>
            <a:r>
              <a:rPr lang="en-US" dirty="0"/>
              <a:t>01-05 Equations for One-Dimensional Motion with Constant Acceleration</a:t>
            </a:r>
          </a:p>
        </p:txBody>
      </p:sp>
      <p:cxnSp>
        <p:nvCxnSpPr>
          <p:cNvPr id="5" name="Straight Arrow Connector 4"/>
          <p:cNvCxnSpPr/>
          <p:nvPr/>
        </p:nvCxnSpPr>
        <p:spPr>
          <a:xfrm flipH="1">
            <a:off x="914400" y="1733550"/>
            <a:ext cx="228600" cy="7620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838200" y="2343150"/>
            <a:ext cx="1905000" cy="152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905000" y="4171951"/>
            <a:ext cx="3200400" cy="51435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185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par>
                                <p:cTn id="19" presetID="2" presetClass="entr" presetSubtype="8"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xEl>
                                              <p:pRg st="7" end="7"/>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7" presetClass="emph" presetSubtype="2" fill="hold" nodeType="withEffect">
                                  <p:stCondLst>
                                    <p:cond delay="0"/>
                                  </p:stCondLst>
                                  <p:childTnLst>
                                    <p:animClr clrSpc="rgb" dir="cw">
                                      <p:cBhvr>
                                        <p:cTn id="46" dur="2000" fill="hold"/>
                                        <p:tgtEl>
                                          <p:spTgt spid="8"/>
                                        </p:tgtEl>
                                        <p:attrNameLst>
                                          <p:attrName>stroke.color</p:attrName>
                                        </p:attrNameLst>
                                      </p:cBhvr>
                                      <p:to>
                                        <a:srgbClr val="FFFF00"/>
                                      </p:to>
                                    </p:animClr>
                                    <p:set>
                                      <p:cBhvr>
                                        <p:cTn id="47" dur="2000" fill="hold"/>
                                        <p:tgtEl>
                                          <p:spTgt spid="8"/>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01-05 Equations for One-Dimensional Motion with Constant Acceleration</a:t>
            </a:r>
          </a:p>
        </p:txBody>
      </p:sp>
      <mc:AlternateContent xmlns:mc="http://schemas.openxmlformats.org/markup-compatibility/2006" xmlns:a14="http://schemas.microsoft.com/office/drawing/2010/main">
        <mc:Choice Requires="a14">
          <p:sp>
            <p:nvSpPr>
              <p:cNvPr id="5" name="Content Placeholder 2"/>
              <p:cNvSpPr>
                <a:spLocks noGrp="1"/>
              </p:cNvSpPr>
              <p:nvPr>
                <p:ph idx="1"/>
              </p:nvPr>
            </p:nvSpPr>
            <p:spPr/>
            <p:txBody>
              <a:bodyPr>
                <a:normAutofit fontScale="85000" lnSpcReduction="20000"/>
              </a:bodyPr>
              <a:lstStyle/>
              <a:p>
                <a:pPr marL="0" indent="0">
                  <a:buNone/>
                </a:pPr>
                <a14:m>
                  <m:oMathPara xmlns:m="http://schemas.openxmlformats.org/officeDocument/2006/math">
                    <m:oMathParaPr>
                      <m:jc m:val="centerGroup"/>
                    </m:oMathParaPr>
                    <m:oMath xmlns:m="http://schemas.openxmlformats.org/officeDocument/2006/math">
                      <m:r>
                        <a:rPr lang="en-US" i="1" smtClean="0">
                          <a:latin typeface="Cambria Math"/>
                        </a:rPr>
                        <m:t>𝑥</m:t>
                      </m:r>
                      <m:r>
                        <a:rPr lang="en-US" i="1" smtClean="0">
                          <a:latin typeface="Cambria Math"/>
                        </a:rPr>
                        <m:t>=</m:t>
                      </m:r>
                      <m:bar>
                        <m:barPr>
                          <m:pos m:val="top"/>
                          <m:ctrlPr>
                            <a:rPr lang="en-US" b="0" i="1" smtClean="0">
                              <a:latin typeface="Cambria Math" panose="02040503050406030204" pitchFamily="18" charset="0"/>
                            </a:rPr>
                          </m:ctrlPr>
                        </m:barPr>
                        <m:e>
                          <m:r>
                            <a:rPr lang="en-US" b="0" i="1" smtClean="0">
                              <a:latin typeface="Cambria Math" panose="02040503050406030204" pitchFamily="18" charset="0"/>
                            </a:rPr>
                            <m:t>𝑣</m:t>
                          </m:r>
                        </m:e>
                      </m:bar>
                      <m:r>
                        <a:rPr lang="en-US" i="1">
                          <a:latin typeface="Cambria Math"/>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oMath>
                  </m:oMathPara>
                </a14:m>
                <a:endParaRPr lang="en-US" dirty="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bar>
                        <m:barPr>
                          <m:pos m:val="top"/>
                          <m:ctrlPr>
                            <a:rPr lang="en-US" b="0" i="1" smtClean="0">
                              <a:latin typeface="Cambria Math" panose="02040503050406030204" pitchFamily="18" charset="0"/>
                            </a:rPr>
                          </m:ctrlPr>
                        </m:barPr>
                        <m:e>
                          <m:r>
                            <a:rPr lang="en-US" b="0" i="1" smtClean="0">
                              <a:latin typeface="Cambria Math" panose="02040503050406030204" pitchFamily="18" charset="0"/>
                            </a:rPr>
                            <m:t>𝑣</m:t>
                          </m:r>
                        </m:e>
                      </m:ba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r>
                            <a:rPr lang="en-US" b="0" i="1" smtClean="0">
                              <a:latin typeface="Cambria Math" panose="02040503050406030204" pitchFamily="18" charset="0"/>
                            </a:rPr>
                            <m:t>+</m:t>
                          </m:r>
                          <m:r>
                            <a:rPr lang="en-US" b="0" i="1" smtClean="0">
                              <a:latin typeface="Cambria Math" panose="02040503050406030204" pitchFamily="18" charset="0"/>
                            </a:rPr>
                            <m:t>𝑣</m:t>
                          </m:r>
                        </m:num>
                        <m:den>
                          <m:r>
                            <a:rPr lang="en-US" b="0" i="1" smtClean="0">
                              <a:latin typeface="Cambria Math" panose="02040503050406030204" pitchFamily="18" charset="0"/>
                            </a:rPr>
                            <m:t>2</m:t>
                          </m:r>
                        </m:den>
                      </m:f>
                    </m:oMath>
                  </m:oMathPara>
                </a14:m>
                <a:endParaRPr lang="en-US" dirty="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i="1">
                          <a:latin typeface="Cambria Math"/>
                        </a:rPr>
                        <m:t>𝑣</m:t>
                      </m:r>
                      <m:r>
                        <a:rPr lang="en-US" i="1">
                          <a:latin typeface="Cambria Math"/>
                        </a:rPr>
                        <m:t>=</m:t>
                      </m:r>
                      <m:r>
                        <a:rPr lang="en-US" b="0" i="1" smtClean="0">
                          <a:latin typeface="Cambria Math" panose="02040503050406030204" pitchFamily="18" charset="0"/>
                        </a:rPr>
                        <m:t>𝑎𝑡</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a:rPr>
                            <m:t>𝑣</m:t>
                          </m:r>
                        </m:e>
                        <m:sub>
                          <m:r>
                            <a:rPr lang="en-US" i="1">
                              <a:latin typeface="Cambria Math"/>
                            </a:rPr>
                            <m:t>0</m:t>
                          </m:r>
                        </m:sub>
                      </m:sSub>
                    </m:oMath>
                  </m:oMathPara>
                </a14:m>
                <a:endParaRPr lang="en-US" dirty="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i="1">
                          <a:latin typeface="Cambria Math"/>
                        </a:rPr>
                        <m:t>𝑥</m:t>
                      </m:r>
                      <m:r>
                        <a:rPr lang="en-US" i="1">
                          <a:latin typeface="Cambria Math"/>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𝑎</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r>
                        <a:rPr lang="en-US" i="1">
                          <a:latin typeface="Cambria Math"/>
                        </a:rPr>
                        <m:t>+</m:t>
                      </m:r>
                      <m:sSub>
                        <m:sSubPr>
                          <m:ctrlPr>
                            <a:rPr lang="en-US" i="1">
                              <a:latin typeface="Cambria Math" panose="02040503050406030204" pitchFamily="18" charset="0"/>
                            </a:rPr>
                          </m:ctrlPr>
                        </m:sSubPr>
                        <m:e>
                          <m:r>
                            <a:rPr lang="en-US" i="1">
                              <a:latin typeface="Cambria Math"/>
                            </a:rPr>
                            <m:t>𝑣</m:t>
                          </m:r>
                        </m:e>
                        <m:sub>
                          <m:r>
                            <a:rPr lang="en-US" i="1">
                              <a:latin typeface="Cambria Math"/>
                            </a:rPr>
                            <m:t>0</m:t>
                          </m:r>
                        </m:sub>
                      </m:sSub>
                      <m:r>
                        <a:rPr lang="en-US" i="1">
                          <a:latin typeface="Cambria Math"/>
                        </a:rPr>
                        <m:t>𝑡</m:t>
                      </m:r>
                      <m:r>
                        <a:rPr lang="en-US" i="1">
                          <a:latin typeface="Cambria Math"/>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oMath>
                  </m:oMathPara>
                </a14:m>
                <a:endParaRPr lang="en-US" dirty="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a:rPr>
                            <m:t>𝑣</m:t>
                          </m:r>
                        </m:e>
                        <m:sup>
                          <m:r>
                            <a:rPr lang="en-US" i="1">
                              <a:latin typeface="Cambria Math"/>
                            </a:rPr>
                            <m:t>2</m:t>
                          </m:r>
                        </m:sup>
                      </m:sSup>
                      <m:r>
                        <a:rPr lang="en-US" i="1">
                          <a:latin typeface="Cambria Math"/>
                        </a:rPr>
                        <m:t>=</m:t>
                      </m:r>
                      <m:sSubSup>
                        <m:sSubSupPr>
                          <m:ctrlPr>
                            <a:rPr lang="en-US" i="1">
                              <a:latin typeface="Cambria Math" panose="02040503050406030204" pitchFamily="18" charset="0"/>
                            </a:rPr>
                          </m:ctrlPr>
                        </m:sSubSupPr>
                        <m:e>
                          <m:r>
                            <a:rPr lang="en-US" i="1">
                              <a:latin typeface="Cambria Math"/>
                            </a:rPr>
                            <m:t>𝑣</m:t>
                          </m:r>
                        </m:e>
                        <m:sub>
                          <m:r>
                            <a:rPr lang="en-US" i="1">
                              <a:latin typeface="Cambria Math"/>
                            </a:rPr>
                            <m:t>0</m:t>
                          </m:r>
                        </m:sub>
                        <m:sup>
                          <m:r>
                            <a:rPr lang="en-US" i="1">
                              <a:latin typeface="Cambria Math"/>
                            </a:rPr>
                            <m:t>2</m:t>
                          </m:r>
                        </m:sup>
                      </m:sSubSup>
                      <m:r>
                        <a:rPr lang="en-US" i="1">
                          <a:latin typeface="Cambria Math"/>
                        </a:rPr>
                        <m:t>+2</m:t>
                      </m:r>
                      <m:r>
                        <a:rPr lang="en-US" i="1">
                          <a:latin typeface="Cambria Math"/>
                        </a:rPr>
                        <m:t>𝑎</m:t>
                      </m:r>
                      <m:r>
                        <a:rPr lang="en-US" i="1">
                          <a:latin typeface="Cambria Math"/>
                        </a:rPr>
                        <m:t>(</m:t>
                      </m:r>
                      <m:r>
                        <a:rPr lang="en-US" i="1">
                          <a:latin typeface="Cambria Math"/>
                        </a:rPr>
                        <m:t>𝑥</m:t>
                      </m:r>
                      <m:r>
                        <a:rPr lang="en-US" i="1">
                          <a:latin typeface="Cambria Math"/>
                        </a:rPr>
                        <m:t>−</m:t>
                      </m:r>
                      <m:sSub>
                        <m:sSubPr>
                          <m:ctrlPr>
                            <a:rPr lang="en-US" i="1">
                              <a:latin typeface="Cambria Math" panose="02040503050406030204" pitchFamily="18" charset="0"/>
                            </a:rPr>
                          </m:ctrlPr>
                        </m:sSubPr>
                        <m:e>
                          <m:r>
                            <a:rPr lang="en-US" i="1">
                              <a:latin typeface="Cambria Math"/>
                            </a:rPr>
                            <m:t>𝑥</m:t>
                          </m:r>
                        </m:e>
                        <m:sub>
                          <m:r>
                            <a:rPr lang="en-US" i="1">
                              <a:latin typeface="Cambria Math"/>
                            </a:rPr>
                            <m:t>0</m:t>
                          </m:r>
                        </m:sub>
                      </m:sSub>
                      <m:r>
                        <a:rPr lang="en-US" i="1">
                          <a:latin typeface="Cambria Math"/>
                        </a:rPr>
                        <m:t>)</m:t>
                      </m:r>
                    </m:oMath>
                  </m:oMathPara>
                </a14:m>
                <a:endParaRPr lang="en-US" dirty="0"/>
              </a:p>
            </p:txBody>
          </p:sp>
        </mc:Choice>
        <mc:Fallback xmlns="">
          <p:sp>
            <p:nvSpPr>
              <p:cNvPr id="5" name="Content Placeholder 2"/>
              <p:cNvSpPr>
                <a:spLocks noGrp="1" noRot="1" noChangeAspect="1" noMove="1" noResize="1" noEditPoints="1" noAdjustHandles="1" noChangeArrowheads="1" noChangeShapeType="1" noTextEdit="1"/>
              </p:cNvSpPr>
              <p:nvPr>
                <p:ph idx="1"/>
              </p:nvPr>
            </p:nvSpPr>
            <p:spPr>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7965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01-01 Introduction, Units, and Uncertainty</a:t>
            </a:r>
          </a:p>
        </p:txBody>
      </p:sp>
      <p:sp>
        <p:nvSpPr>
          <p:cNvPr id="5" name="Content Placeholder 4"/>
          <p:cNvSpPr>
            <a:spLocks noGrp="1"/>
          </p:cNvSpPr>
          <p:nvPr>
            <p:ph idx="1"/>
          </p:nvPr>
        </p:nvSpPr>
        <p:spPr/>
        <p:txBody>
          <a:bodyPr>
            <a:normAutofit fontScale="92500" lnSpcReduction="10000"/>
          </a:bodyPr>
          <a:lstStyle/>
          <a:p>
            <a:r>
              <a:rPr lang="en-US" dirty="0"/>
              <a:t>I believe God created the laws of physics. </a:t>
            </a:r>
          </a:p>
          <a:p>
            <a:r>
              <a:rPr lang="en-US" dirty="0"/>
              <a:t>Since He made the laws, He can stop the effects of those laws when He chooses. This is called a miracle.</a:t>
            </a:r>
          </a:p>
          <a:p>
            <a:r>
              <a:rPr lang="en-US" dirty="0"/>
              <a:t>Many scientists think that because they can describe nature so well without using God that it proves God does not exist.</a:t>
            </a:r>
          </a:p>
          <a:p>
            <a:r>
              <a:rPr lang="en-US" dirty="0"/>
              <a:t>I believe being able to describe these intricate, interrelated laws shows the wisdom and might of God. It allows for miracles.</a:t>
            </a:r>
          </a:p>
          <a:p>
            <a:r>
              <a:rPr lang="en-US" dirty="0"/>
              <a:t>God’s laws of nature don’t change, neither do His other laws like, “Treat other how you would like to be treated” or the 10 Commandments. Following His laws makes everything work better.</a:t>
            </a:r>
          </a:p>
          <a:p>
            <a:endParaRPr lang="en-US" dirty="0"/>
          </a:p>
        </p:txBody>
      </p:sp>
    </p:spTree>
    <p:extLst>
      <p:ext uri="{BB962C8B-B14F-4D97-AF65-F5344CB8AC3E}">
        <p14:creationId xmlns:p14="http://schemas.microsoft.com/office/powerpoint/2010/main" val="422726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01-05 Equations for One-Dimensional Motion with Constant Acceleration</a:t>
            </a:r>
          </a:p>
        </p:txBody>
      </p:sp>
      <p:sp>
        <p:nvSpPr>
          <p:cNvPr id="5" name="Content Placeholder 2"/>
          <p:cNvSpPr>
            <a:spLocks noGrp="1"/>
          </p:cNvSpPr>
          <p:nvPr>
            <p:ph idx="1"/>
          </p:nvPr>
        </p:nvSpPr>
        <p:spPr/>
        <p:txBody>
          <a:bodyPr>
            <a:normAutofit fontScale="92500" lnSpcReduction="10000"/>
          </a:bodyPr>
          <a:lstStyle/>
          <a:p>
            <a:r>
              <a:rPr lang="en-US" dirty="0"/>
              <a:t>Examine the situation to determine which physical principles are involved.</a:t>
            </a:r>
          </a:p>
          <a:p>
            <a:pPr lvl="1"/>
            <a:r>
              <a:rPr lang="en-US" dirty="0"/>
              <a:t>Maybe draw a picture</a:t>
            </a:r>
          </a:p>
          <a:p>
            <a:r>
              <a:rPr lang="en-US" dirty="0"/>
              <a:t>Make a list of what is given or can be inferred from the problem.</a:t>
            </a:r>
          </a:p>
          <a:p>
            <a:r>
              <a:rPr lang="en-US" dirty="0"/>
              <a:t>Identify exactly what needs to be determined in the problem.</a:t>
            </a:r>
          </a:p>
          <a:p>
            <a:r>
              <a:rPr lang="en-US" dirty="0"/>
              <a:t>Find an equation or set of equations that can help you solve the problem.</a:t>
            </a:r>
          </a:p>
          <a:p>
            <a:r>
              <a:rPr lang="en-US" dirty="0"/>
              <a:t>Substitute the </a:t>
            </a:r>
            <a:r>
              <a:rPr lang="en-US" dirty="0" err="1"/>
              <a:t>knowns</a:t>
            </a:r>
            <a:r>
              <a:rPr lang="en-US" dirty="0"/>
              <a:t> along with their units into the appropriate equation, and Solve</a:t>
            </a:r>
          </a:p>
          <a:p>
            <a:r>
              <a:rPr lang="en-US" dirty="0"/>
              <a:t>Check the answer to see if it is reasonable: Does it make sense?</a:t>
            </a:r>
          </a:p>
        </p:txBody>
      </p:sp>
    </p:spTree>
    <p:extLst>
      <p:ext uri="{BB962C8B-B14F-4D97-AF65-F5344CB8AC3E}">
        <p14:creationId xmlns:p14="http://schemas.microsoft.com/office/powerpoint/2010/main" val="84770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01-05 Equations for One-Dimensional Motion with Constant Acceleration</a:t>
            </a:r>
          </a:p>
        </p:txBody>
      </p:sp>
      <p:pic>
        <p:nvPicPr>
          <p:cNvPr id="4" name="Picture Placeholder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3275667"/>
            <a:ext cx="3505200" cy="1867834"/>
          </a:xfrm>
          <a:prstGeom prst="rect">
            <a:avLst/>
          </a:prstGeom>
        </p:spPr>
      </p:pic>
      <mc:AlternateContent xmlns:mc="http://schemas.openxmlformats.org/markup-compatibility/2006" xmlns:a14="http://schemas.microsoft.com/office/drawing/2010/main">
        <mc:Choice Requires="a14">
          <p:sp>
            <p:nvSpPr>
              <p:cNvPr id="6" name="Content Placeholder 2"/>
              <p:cNvSpPr>
                <a:spLocks noGrp="1"/>
              </p:cNvSpPr>
              <p:nvPr>
                <p:ph idx="1"/>
              </p:nvPr>
            </p:nvSpPr>
            <p:spPr/>
            <p:txBody>
              <a:bodyPr>
                <a:normAutofit fontScale="92500" lnSpcReduction="10000"/>
              </a:bodyPr>
              <a:lstStyle/>
              <a:p>
                <a:pPr>
                  <a:lnSpc>
                    <a:spcPct val="110000"/>
                  </a:lnSpc>
                </a:pPr>
                <a:r>
                  <a:rPr lang="en-US" dirty="0"/>
                  <a:t>A plane starting from rest accelerates to </a:t>
                </a:r>
                <a14:m>
                  <m:oMath xmlns:m="http://schemas.openxmlformats.org/officeDocument/2006/math">
                    <m:r>
                      <a:rPr lang="en-US" b="0" i="1" smtClean="0">
                        <a:latin typeface="Cambria Math"/>
                      </a:rPr>
                      <m:t>40 </m:t>
                    </m:r>
                    <m:r>
                      <a:rPr lang="en-US" b="0" i="1" smtClean="0">
                        <a:latin typeface="Cambria Math"/>
                      </a:rPr>
                      <m:t>𝑚</m:t>
                    </m:r>
                    <m:r>
                      <a:rPr lang="en-US" b="0" i="1" smtClean="0">
                        <a:latin typeface="Cambria Math"/>
                      </a:rPr>
                      <m:t>/</m:t>
                    </m:r>
                    <m:r>
                      <a:rPr lang="en-US" b="0" i="1" smtClean="0">
                        <a:latin typeface="Cambria Math"/>
                      </a:rPr>
                      <m:t>𝑠</m:t>
                    </m:r>
                  </m:oMath>
                </a14:m>
                <a:r>
                  <a:rPr lang="en-US" dirty="0"/>
                  <a:t> in </a:t>
                </a:r>
                <a14:m>
                  <m:oMath xmlns:m="http://schemas.openxmlformats.org/officeDocument/2006/math">
                    <m:r>
                      <a:rPr lang="en-US" b="0" i="1" smtClean="0">
                        <a:latin typeface="Cambria Math"/>
                      </a:rPr>
                      <m:t>10 </m:t>
                    </m:r>
                    <m:r>
                      <a:rPr lang="en-US" b="0" i="1" smtClean="0">
                        <a:latin typeface="Cambria Math"/>
                      </a:rPr>
                      <m:t>𝑠</m:t>
                    </m:r>
                  </m:oMath>
                </a14:m>
                <a:r>
                  <a:rPr lang="en-US" dirty="0"/>
                  <a:t>. How far did the plane travel during this time?</a:t>
                </a:r>
              </a:p>
              <a:p>
                <a:pPr>
                  <a:lnSpc>
                    <a:spcPct val="110000"/>
                  </a:lnSpc>
                </a:pPr>
                <a14:m>
                  <m:oMath xmlns:m="http://schemas.openxmlformats.org/officeDocument/2006/math">
                    <m:r>
                      <a:rPr lang="en-US" b="0" i="1" smtClean="0">
                        <a:latin typeface="Cambria Math"/>
                      </a:rPr>
                      <m:t>𝑣</m:t>
                    </m:r>
                    <m:r>
                      <a:rPr lang="en-US" b="0" i="1" smtClean="0">
                        <a:latin typeface="Cambria Math"/>
                      </a:rPr>
                      <m:t>=40 </m:t>
                    </m:r>
                    <m:r>
                      <a:rPr lang="en-US" b="0" i="1" smtClean="0">
                        <a:latin typeface="Cambria Math"/>
                      </a:rPr>
                      <m:t>𝑚</m:t>
                    </m:r>
                    <m:r>
                      <a:rPr lang="en-US" b="0" i="1" smtClean="0">
                        <a:latin typeface="Cambria Math"/>
                      </a:rPr>
                      <m:t>/</m:t>
                    </m:r>
                    <m:r>
                      <a:rPr lang="en-US" b="0" i="1" smtClean="0">
                        <a:latin typeface="Cambria Math"/>
                      </a:rPr>
                      <m:t>𝑠</m:t>
                    </m:r>
                    <m:r>
                      <a:rPr lang="en-US" b="0" i="1" smtClean="0">
                        <a:latin typeface="Cambria Math"/>
                      </a:rPr>
                      <m:t>,  </m:t>
                    </m:r>
                    <m:r>
                      <a:rPr lang="en-US" b="0" i="1" smtClean="0">
                        <a:latin typeface="Cambria Math"/>
                      </a:rPr>
                      <m:t>𝑡</m:t>
                    </m:r>
                    <m:r>
                      <a:rPr lang="en-US" b="0" i="1" smtClean="0">
                        <a:latin typeface="Cambria Math"/>
                      </a:rPr>
                      <m:t>=10 </m:t>
                    </m:r>
                    <m:r>
                      <a:rPr lang="en-US" b="0" i="1" smtClean="0">
                        <a:latin typeface="Cambria Math"/>
                      </a:rPr>
                      <m:t>𝑠</m:t>
                    </m:r>
                    <m:r>
                      <a:rPr lang="en-US" b="0" i="1" smtClean="0">
                        <a:latin typeface="Cambria Math"/>
                      </a:rPr>
                      <m:t>, </m:t>
                    </m:r>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sub>
                    </m:sSub>
                    <m:r>
                      <a:rPr lang="en-US" b="0" i="1" smtClean="0">
                        <a:latin typeface="Cambria Math"/>
                      </a:rPr>
                      <m:t>=0, </m:t>
                    </m:r>
                    <m:sSub>
                      <m:sSubPr>
                        <m:ctrlPr>
                          <a:rPr lang="en-US" b="0" i="1" smtClean="0">
                            <a:latin typeface="Cambria Math" panose="02040503050406030204" pitchFamily="18" charset="0"/>
                          </a:rPr>
                        </m:ctrlPr>
                      </m:sSubPr>
                      <m:e>
                        <m:r>
                          <a:rPr lang="en-US" b="0" i="1" smtClean="0">
                            <a:latin typeface="Cambria Math"/>
                          </a:rPr>
                          <m:t>𝑥</m:t>
                        </m:r>
                      </m:e>
                      <m:sub>
                        <m:r>
                          <a:rPr lang="en-US" b="0" i="1" smtClean="0">
                            <a:latin typeface="Cambria Math"/>
                          </a:rPr>
                          <m:t>0</m:t>
                        </m:r>
                      </m:sub>
                    </m:sSub>
                    <m:r>
                      <a:rPr lang="en-US" b="0" i="1" smtClean="0">
                        <a:latin typeface="Cambria Math"/>
                      </a:rPr>
                      <m:t>=0, </m:t>
                    </m:r>
                    <m:r>
                      <a:rPr lang="en-US" b="0" i="1" smtClean="0">
                        <a:latin typeface="Cambria Math"/>
                      </a:rPr>
                      <m:t>𝑥</m:t>
                    </m:r>
                    <m:r>
                      <a:rPr lang="en-US" b="0" i="1" smtClean="0">
                        <a:latin typeface="Cambria Math"/>
                      </a:rPr>
                      <m:t>= ?</m:t>
                    </m:r>
                  </m:oMath>
                </a14:m>
                <a:endParaRPr lang="en-US" dirty="0"/>
              </a:p>
              <a:p>
                <a:pPr>
                  <a:lnSpc>
                    <a:spcPct val="110000"/>
                  </a:lnSpc>
                </a:pPr>
                <a14:m>
                  <m:oMath xmlns:m="http://schemas.openxmlformats.org/officeDocument/2006/math">
                    <m:bar>
                      <m:barPr>
                        <m:pos m:val="top"/>
                        <m:ctrlPr>
                          <a:rPr lang="en-US" b="0" i="1" smtClean="0">
                            <a:latin typeface="Cambria Math" panose="02040503050406030204" pitchFamily="18" charset="0"/>
                          </a:rPr>
                        </m:ctrlPr>
                      </m:barPr>
                      <m:e>
                        <m:r>
                          <a:rPr lang="en-US" b="0" i="1" smtClean="0">
                            <a:latin typeface="Cambria Math" panose="02040503050406030204" pitchFamily="18" charset="0"/>
                          </a:rPr>
                          <m:t>𝑣</m:t>
                        </m:r>
                      </m:e>
                    </m:ba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r>
                          <a:rPr lang="en-US" b="0" i="1" smtClean="0">
                            <a:latin typeface="Cambria Math" panose="02040503050406030204" pitchFamily="18" charset="0"/>
                          </a:rPr>
                          <m:t>+</m:t>
                        </m:r>
                        <m:r>
                          <a:rPr lang="en-US" b="0" i="1" smtClean="0">
                            <a:latin typeface="Cambria Math" panose="02040503050406030204" pitchFamily="18" charset="0"/>
                          </a:rPr>
                          <m:t>𝑣</m:t>
                        </m:r>
                      </m:num>
                      <m:den>
                        <m:r>
                          <a:rPr lang="en-US" b="0" i="1" smtClean="0">
                            <a:latin typeface="Cambria Math" panose="02040503050406030204" pitchFamily="18" charset="0"/>
                          </a:rPr>
                          <m:t>2</m:t>
                        </m:r>
                      </m:den>
                    </m:f>
                  </m:oMath>
                </a14:m>
                <a:r>
                  <a:rPr lang="en-US" dirty="0"/>
                  <a:t> </a:t>
                </a:r>
                <a:r>
                  <a:rPr lang="en-US" dirty="0">
                    <a:sym typeface="Wingdings" panose="05000000000000000000" pitchFamily="2" charset="2"/>
                  </a:rPr>
                  <a:t> </a:t>
                </a:r>
                <a14:m>
                  <m:oMath xmlns:m="http://schemas.openxmlformats.org/officeDocument/2006/math">
                    <m:bar>
                      <m:barPr>
                        <m:pos m:val="top"/>
                        <m:ctrlPr>
                          <a:rPr lang="en-US" b="0" i="1" smtClean="0">
                            <a:latin typeface="Cambria Math" panose="02040503050406030204" pitchFamily="18" charset="0"/>
                            <a:sym typeface="Wingdings" panose="05000000000000000000" pitchFamily="2" charset="2"/>
                          </a:rPr>
                        </m:ctrlPr>
                      </m:barPr>
                      <m:e>
                        <m:r>
                          <a:rPr lang="en-US" b="0" i="1" smtClean="0">
                            <a:latin typeface="Cambria Math" panose="02040503050406030204" pitchFamily="18" charset="0"/>
                            <a:sym typeface="Wingdings" panose="05000000000000000000" pitchFamily="2" charset="2"/>
                          </a:rPr>
                          <m:t>𝑣</m:t>
                        </m:r>
                      </m:e>
                    </m:bar>
                    <m:r>
                      <a:rPr lang="en-US" b="0" i="1" smtClean="0">
                        <a:latin typeface="Cambria Math" panose="02040503050406030204" pitchFamily="18" charset="0"/>
                        <a:sym typeface="Wingdings" panose="05000000000000000000" pitchFamily="2" charset="2"/>
                      </a:rPr>
                      <m:t>=</m:t>
                    </m:r>
                    <m:f>
                      <m:fPr>
                        <m:ctrlPr>
                          <a:rPr lang="en-US" b="0" i="1" smtClean="0">
                            <a:latin typeface="Cambria Math" panose="02040503050406030204" pitchFamily="18" charset="0"/>
                            <a:sym typeface="Wingdings" panose="05000000000000000000" pitchFamily="2" charset="2"/>
                          </a:rPr>
                        </m:ctrlPr>
                      </m:fPr>
                      <m:num>
                        <m:r>
                          <a:rPr lang="en-US" b="0" i="1" smtClean="0">
                            <a:latin typeface="Cambria Math" panose="02040503050406030204" pitchFamily="18" charset="0"/>
                            <a:sym typeface="Wingdings" panose="05000000000000000000" pitchFamily="2" charset="2"/>
                          </a:rPr>
                          <m:t>0+40</m:t>
                        </m:r>
                        <m:f>
                          <m:fPr>
                            <m:ctrlPr>
                              <a:rPr lang="en-US" b="0" i="1" smtClean="0">
                                <a:latin typeface="Cambria Math" panose="02040503050406030204" pitchFamily="18" charset="0"/>
                                <a:sym typeface="Wingdings" panose="05000000000000000000" pitchFamily="2" charset="2"/>
                              </a:rPr>
                            </m:ctrlPr>
                          </m:fPr>
                          <m:num>
                            <m:r>
                              <a:rPr lang="en-US" b="0" i="1" smtClean="0">
                                <a:latin typeface="Cambria Math" panose="02040503050406030204" pitchFamily="18" charset="0"/>
                                <a:sym typeface="Wingdings" panose="05000000000000000000" pitchFamily="2" charset="2"/>
                              </a:rPr>
                              <m:t>𝑚</m:t>
                            </m:r>
                          </m:num>
                          <m:den>
                            <m:r>
                              <a:rPr lang="en-US" b="0" i="1" smtClean="0">
                                <a:latin typeface="Cambria Math" panose="02040503050406030204" pitchFamily="18" charset="0"/>
                                <a:sym typeface="Wingdings" panose="05000000000000000000" pitchFamily="2" charset="2"/>
                              </a:rPr>
                              <m:t>𝑠</m:t>
                            </m:r>
                          </m:den>
                        </m:f>
                      </m:num>
                      <m:den>
                        <m:r>
                          <a:rPr lang="en-US" b="0" i="1" smtClean="0">
                            <a:latin typeface="Cambria Math" panose="02040503050406030204" pitchFamily="18" charset="0"/>
                            <a:sym typeface="Wingdings" panose="05000000000000000000" pitchFamily="2" charset="2"/>
                          </a:rPr>
                          <m:t>2</m:t>
                        </m:r>
                      </m:den>
                    </m:f>
                    <m:r>
                      <a:rPr lang="en-US" b="0" i="1" smtClean="0">
                        <a:latin typeface="Cambria Math" panose="02040503050406030204" pitchFamily="18" charset="0"/>
                        <a:sym typeface="Wingdings" panose="05000000000000000000" pitchFamily="2" charset="2"/>
                      </a:rPr>
                      <m:t>=20 </m:t>
                    </m:r>
                    <m:r>
                      <a:rPr lang="en-US" b="0" i="1" smtClean="0">
                        <a:latin typeface="Cambria Math" panose="02040503050406030204" pitchFamily="18" charset="0"/>
                        <a:sym typeface="Wingdings" panose="05000000000000000000" pitchFamily="2" charset="2"/>
                      </a:rPr>
                      <m:t>𝑚</m:t>
                    </m:r>
                    <m:r>
                      <a:rPr lang="en-US" b="0" i="1" smtClean="0">
                        <a:latin typeface="Cambria Math" panose="02040503050406030204" pitchFamily="18" charset="0"/>
                        <a:sym typeface="Wingdings" panose="05000000000000000000" pitchFamily="2" charset="2"/>
                      </a:rPr>
                      <m:t>/</m:t>
                    </m:r>
                    <m:r>
                      <a:rPr lang="en-US" b="0" i="1" smtClean="0">
                        <a:latin typeface="Cambria Math" panose="02040503050406030204" pitchFamily="18" charset="0"/>
                        <a:sym typeface="Wingdings" panose="05000000000000000000" pitchFamily="2" charset="2"/>
                      </a:rPr>
                      <m:t>𝑠</m:t>
                    </m:r>
                  </m:oMath>
                </a14:m>
                <a:endParaRPr lang="en-US" dirty="0"/>
              </a:p>
              <a:p>
                <a:pPr>
                  <a:lnSpc>
                    <a:spcPct val="110000"/>
                  </a:lnSpc>
                </a:pPr>
                <a14:m>
                  <m:oMath xmlns:m="http://schemas.openxmlformats.org/officeDocument/2006/math">
                    <m:r>
                      <a:rPr lang="en-US" i="1" smtClean="0">
                        <a:latin typeface="Cambria Math"/>
                      </a:rPr>
                      <m:t>𝑥</m:t>
                    </m:r>
                    <m:r>
                      <a:rPr lang="en-US" i="1" smtClean="0">
                        <a:latin typeface="Cambria Math"/>
                      </a:rPr>
                      <m:t>=</m:t>
                    </m:r>
                    <m:bar>
                      <m:barPr>
                        <m:pos m:val="top"/>
                        <m:ctrlPr>
                          <a:rPr lang="en-US" b="0" i="1" smtClean="0">
                            <a:latin typeface="Cambria Math" panose="02040503050406030204" pitchFamily="18" charset="0"/>
                          </a:rPr>
                        </m:ctrlPr>
                      </m:barPr>
                      <m:e>
                        <m:r>
                          <a:rPr lang="en-US" b="0" i="1" smtClean="0">
                            <a:latin typeface="Cambria Math" panose="02040503050406030204" pitchFamily="18" charset="0"/>
                          </a:rPr>
                          <m:t>𝑣</m:t>
                        </m:r>
                      </m:e>
                    </m:bar>
                    <m:r>
                      <a:rPr lang="en-US" i="1">
                        <a:latin typeface="Cambria Math"/>
                      </a:rPr>
                      <m:t>𝑡</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a:rPr>
                          <m:t>𝑥</m:t>
                        </m:r>
                      </m:e>
                      <m:sub>
                        <m:r>
                          <a:rPr lang="en-US" i="1">
                            <a:latin typeface="Cambria Math"/>
                          </a:rPr>
                          <m:t>0</m:t>
                        </m:r>
                      </m:sub>
                    </m:sSub>
                  </m:oMath>
                </a14:m>
                <a:endParaRPr lang="en-US" dirty="0"/>
              </a:p>
              <a:p>
                <a:pPr>
                  <a:lnSpc>
                    <a:spcPct val="110000"/>
                  </a:lnSpc>
                </a:pPr>
                <a14:m>
                  <m:oMath xmlns:m="http://schemas.openxmlformats.org/officeDocument/2006/math">
                    <m:r>
                      <a:rPr lang="en-US" b="0" i="1" smtClean="0">
                        <a:latin typeface="Cambria Math"/>
                      </a:rPr>
                      <m:t>𝑥</m:t>
                    </m:r>
                    <m:r>
                      <a:rPr lang="en-US" b="0" i="1" smtClean="0">
                        <a:latin typeface="Cambria Math"/>
                      </a:rPr>
                      <m:t>=</m:t>
                    </m:r>
                    <m:d>
                      <m:dPr>
                        <m:ctrlPr>
                          <a:rPr lang="en-US" b="0" i="1" smtClean="0">
                            <a:latin typeface="Cambria Math" panose="02040503050406030204" pitchFamily="18" charset="0"/>
                          </a:rPr>
                        </m:ctrlPr>
                      </m:dPr>
                      <m:e>
                        <m:r>
                          <a:rPr lang="en-US" b="0" i="1" smtClean="0">
                            <a:latin typeface="Cambria Math" panose="02040503050406030204" pitchFamily="18" charset="0"/>
                          </a:rPr>
                          <m:t>20</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𝑠</m:t>
                            </m:r>
                          </m:den>
                        </m:f>
                      </m:e>
                    </m:d>
                    <m:d>
                      <m:dPr>
                        <m:ctrlPr>
                          <a:rPr lang="en-US" b="0" i="1" smtClean="0">
                            <a:latin typeface="Cambria Math" panose="02040503050406030204" pitchFamily="18" charset="0"/>
                          </a:rPr>
                        </m:ctrlPr>
                      </m:dPr>
                      <m:e>
                        <m:r>
                          <a:rPr lang="en-US" b="0" i="1" smtClean="0">
                            <a:latin typeface="Cambria Math"/>
                          </a:rPr>
                          <m:t>10 </m:t>
                        </m:r>
                        <m:r>
                          <a:rPr lang="en-US" b="0" i="1" smtClean="0">
                            <a:latin typeface="Cambria Math"/>
                          </a:rPr>
                          <m:t>𝑠</m:t>
                        </m:r>
                      </m:e>
                    </m:d>
                    <m:r>
                      <a:rPr lang="en-US" b="0" i="1" smtClean="0">
                        <a:latin typeface="Cambria Math" panose="02040503050406030204" pitchFamily="18" charset="0"/>
                      </a:rPr>
                      <m:t>+</m:t>
                    </m:r>
                    <m:r>
                      <a:rPr lang="en-US" b="0" i="1" smtClean="0">
                        <a:latin typeface="Cambria Math"/>
                      </a:rPr>
                      <m:t>0</m:t>
                    </m:r>
                  </m:oMath>
                </a14:m>
                <a:endParaRPr lang="en-US" b="0" dirty="0"/>
              </a:p>
              <a:p>
                <a:pPr>
                  <a:lnSpc>
                    <a:spcPct val="110000"/>
                  </a:lnSpc>
                </a:pPr>
                <a14:m>
                  <m:oMath xmlns:m="http://schemas.openxmlformats.org/officeDocument/2006/math">
                    <m:r>
                      <a:rPr lang="en-US" b="0" i="1" smtClean="0">
                        <a:latin typeface="Cambria Math"/>
                      </a:rPr>
                      <m:t>𝑥</m:t>
                    </m:r>
                    <m:r>
                      <a:rPr lang="en-US" b="0" i="1" smtClean="0">
                        <a:latin typeface="Cambria Math"/>
                      </a:rPr>
                      <m:t>=200 </m:t>
                    </m:r>
                    <m:r>
                      <a:rPr lang="en-US" b="0" i="1" smtClean="0">
                        <a:latin typeface="Cambria Math"/>
                      </a:rPr>
                      <m:t>𝑚</m:t>
                    </m:r>
                  </m:oMath>
                </a14:m>
                <a:endParaRPr lang="en-US" dirty="0"/>
              </a:p>
            </p:txBody>
          </p:sp>
        </mc:Choice>
        <mc:Fallback xmlns="">
          <p:sp>
            <p:nvSpPr>
              <p:cNvPr id="6" name="Content Placeholder 2"/>
              <p:cNvSpPr>
                <a:spLocks noGrp="1" noRot="1" noChangeAspect="1" noMove="1" noResize="1" noEditPoints="1" noAdjustHandles="1" noChangeArrowheads="1" noChangeShapeType="1" noTextEdit="1"/>
              </p:cNvSpPr>
              <p:nvPr>
                <p:ph idx="1"/>
              </p:nvPr>
            </p:nvSpPr>
            <p:spPr>
              <a:blipFill>
                <a:blip r:embed="rId4"/>
                <a:stretch>
                  <a:fillRect l="-733" t="-1190" b="-680"/>
                </a:stretch>
              </a:blipFill>
            </p:spPr>
            <p:txBody>
              <a:bodyPr/>
              <a:lstStyle/>
              <a:p>
                <a:r>
                  <a:rPr lang="en-US">
                    <a:noFill/>
                  </a:rPr>
                  <a:t> </a:t>
                </a:r>
              </a:p>
            </p:txBody>
          </p:sp>
        </mc:Fallback>
      </mc:AlternateContent>
    </p:spTree>
    <p:extLst>
      <p:ext uri="{BB962C8B-B14F-4D97-AF65-F5344CB8AC3E}">
        <p14:creationId xmlns:p14="http://schemas.microsoft.com/office/powerpoint/2010/main" val="342296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01-05 Equations for One-Dimensional Motion with Constant Acceleration</a:t>
            </a:r>
          </a:p>
        </p:txBody>
      </p:sp>
      <mc:AlternateContent xmlns:mc="http://schemas.openxmlformats.org/markup-compatibility/2006" xmlns:a14="http://schemas.microsoft.com/office/drawing/2010/main">
        <mc:Choice Requires="a14">
          <p:sp>
            <p:nvSpPr>
              <p:cNvPr id="5" name="Content Placeholder 2"/>
              <p:cNvSpPr>
                <a:spLocks noGrp="1"/>
              </p:cNvSpPr>
              <p:nvPr>
                <p:ph idx="1"/>
              </p:nvPr>
            </p:nvSpPr>
            <p:spPr/>
            <p:txBody>
              <a:bodyPr>
                <a:normAutofit fontScale="92500" lnSpcReduction="10000"/>
              </a:bodyPr>
              <a:lstStyle/>
              <a:p>
                <a:pPr marL="342900" lvl="1" indent="-342900">
                  <a:lnSpc>
                    <a:spcPct val="110000"/>
                  </a:lnSpc>
                </a:pPr>
                <a:r>
                  <a:rPr lang="en-US" dirty="0"/>
                  <a:t>To avoid an accident, a car decelerates at </a:t>
                </a:r>
                <a14:m>
                  <m:oMath xmlns:m="http://schemas.openxmlformats.org/officeDocument/2006/math">
                    <m:r>
                      <a:rPr lang="en-US" b="0" i="1" smtClean="0">
                        <a:latin typeface="Cambria Math"/>
                      </a:rPr>
                      <m:t>0.50 </m:t>
                    </m:r>
                    <m:r>
                      <a:rPr lang="en-US" b="0" i="1" smtClean="0">
                        <a:latin typeface="Cambria Math"/>
                      </a:rPr>
                      <m:t>𝑚</m:t>
                    </m:r>
                    <m:r>
                      <a:rPr lang="en-US" b="0" i="1" smtClean="0">
                        <a:latin typeface="Cambria Math"/>
                      </a:rPr>
                      <m:t>/</m:t>
                    </m:r>
                    <m:sSup>
                      <m:sSupPr>
                        <m:ctrlPr>
                          <a:rPr lang="en-US" b="0" i="1" smtClean="0">
                            <a:latin typeface="Cambria Math" panose="02040503050406030204" pitchFamily="18" charset="0"/>
                          </a:rPr>
                        </m:ctrlPr>
                      </m:sSupPr>
                      <m:e>
                        <m:r>
                          <a:rPr lang="en-US" b="0" i="1" smtClean="0">
                            <a:latin typeface="Cambria Math"/>
                          </a:rPr>
                          <m:t>𝑠</m:t>
                        </m:r>
                      </m:e>
                      <m:sup>
                        <m:r>
                          <a:rPr lang="en-US" b="0" i="1" smtClean="0">
                            <a:latin typeface="Cambria Math"/>
                          </a:rPr>
                          <m:t>2</m:t>
                        </m:r>
                      </m:sup>
                    </m:sSup>
                  </m:oMath>
                </a14:m>
                <a:r>
                  <a:rPr lang="en-US" dirty="0"/>
                  <a:t> for </a:t>
                </a:r>
                <a14:m>
                  <m:oMath xmlns:m="http://schemas.openxmlformats.org/officeDocument/2006/math">
                    <m:r>
                      <a:rPr lang="en-US" i="1" dirty="0" smtClean="0">
                        <a:latin typeface="Cambria Math"/>
                      </a:rPr>
                      <m:t>3</m:t>
                    </m:r>
                    <m:r>
                      <a:rPr lang="en-US" b="0" i="1" dirty="0" smtClean="0">
                        <a:latin typeface="Cambria Math"/>
                      </a:rPr>
                      <m:t>.0</m:t>
                    </m:r>
                    <m:r>
                      <a:rPr lang="en-US" i="1" dirty="0" smtClean="0">
                        <a:latin typeface="Cambria Math"/>
                      </a:rPr>
                      <m:t> </m:t>
                    </m:r>
                    <m:r>
                      <a:rPr lang="en-US" i="1" dirty="0" smtClean="0">
                        <a:latin typeface="Cambria Math"/>
                      </a:rPr>
                      <m:t>𝑠</m:t>
                    </m:r>
                  </m:oMath>
                </a14:m>
                <a:r>
                  <a:rPr lang="en-US" dirty="0"/>
                  <a:t> and covers </a:t>
                </a:r>
                <a14:m>
                  <m:oMath xmlns:m="http://schemas.openxmlformats.org/officeDocument/2006/math">
                    <m:r>
                      <a:rPr lang="en-US" i="1" dirty="0" smtClean="0">
                        <a:latin typeface="Cambria Math"/>
                      </a:rPr>
                      <m:t>15 </m:t>
                    </m:r>
                    <m:r>
                      <a:rPr lang="en-US" i="1" dirty="0" smtClean="0">
                        <a:latin typeface="Cambria Math"/>
                      </a:rPr>
                      <m:t>𝑚</m:t>
                    </m:r>
                  </m:oMath>
                </a14:m>
                <a:r>
                  <a:rPr lang="en-US" dirty="0"/>
                  <a:t> of road. What was the car’s initial velocity?</a:t>
                </a:r>
                <a:endParaRPr lang="en-US" b="0" i="1" dirty="0">
                  <a:latin typeface="Cambria Math"/>
                </a:endParaRPr>
              </a:p>
              <a:p>
                <a:pPr marL="342900" lvl="1" indent="-342900">
                  <a:lnSpc>
                    <a:spcPct val="110000"/>
                  </a:lnSpc>
                </a:pPr>
                <a14:m>
                  <m:oMath xmlns:m="http://schemas.openxmlformats.org/officeDocument/2006/math">
                    <m:r>
                      <a:rPr lang="en-US" b="0" i="1" smtClean="0">
                        <a:latin typeface="Cambria Math"/>
                      </a:rPr>
                      <m:t>𝑎</m:t>
                    </m:r>
                    <m:r>
                      <a:rPr lang="en-US" b="0" i="1" smtClean="0">
                        <a:latin typeface="Cambria Math"/>
                      </a:rPr>
                      <m:t>=−0.5 </m:t>
                    </m:r>
                    <m:r>
                      <a:rPr lang="en-US" b="0" i="1" smtClean="0">
                        <a:latin typeface="Cambria Math"/>
                      </a:rPr>
                      <m:t>𝑚</m:t>
                    </m:r>
                    <m:r>
                      <a:rPr lang="en-US" b="0" i="1" smtClean="0">
                        <a:latin typeface="Cambria Math"/>
                      </a:rPr>
                      <m:t>/</m:t>
                    </m:r>
                    <m:sSup>
                      <m:sSupPr>
                        <m:ctrlPr>
                          <a:rPr lang="en-US" b="0" i="1" smtClean="0">
                            <a:latin typeface="Cambria Math" panose="02040503050406030204" pitchFamily="18" charset="0"/>
                          </a:rPr>
                        </m:ctrlPr>
                      </m:sSupPr>
                      <m:e>
                        <m:r>
                          <a:rPr lang="en-US" b="0" i="1" smtClean="0">
                            <a:latin typeface="Cambria Math"/>
                          </a:rPr>
                          <m:t>𝑠</m:t>
                        </m:r>
                      </m:e>
                      <m:sup>
                        <m:r>
                          <a:rPr lang="en-US" b="0" i="1" smtClean="0">
                            <a:latin typeface="Cambria Math"/>
                          </a:rPr>
                          <m:t>2</m:t>
                        </m:r>
                      </m:sup>
                    </m:sSup>
                  </m:oMath>
                </a14:m>
                <a:r>
                  <a:rPr lang="en-US" i="1" dirty="0">
                    <a:latin typeface="Cambria Math"/>
                  </a:rPr>
                  <a:t>, </a:t>
                </a:r>
                <a14:m>
                  <m:oMath xmlns:m="http://schemas.openxmlformats.org/officeDocument/2006/math">
                    <m:r>
                      <a:rPr lang="en-US" b="0" i="1" dirty="0" smtClean="0">
                        <a:latin typeface="Cambria Math"/>
                      </a:rPr>
                      <m:t>𝑡</m:t>
                    </m:r>
                    <m:r>
                      <a:rPr lang="en-US" b="0" i="1" dirty="0" smtClean="0">
                        <a:latin typeface="Cambria Math"/>
                      </a:rPr>
                      <m:t>=3 </m:t>
                    </m:r>
                    <m:r>
                      <a:rPr lang="en-US" b="0" i="1" dirty="0" smtClean="0">
                        <a:latin typeface="Cambria Math"/>
                      </a:rPr>
                      <m:t>𝑠</m:t>
                    </m:r>
                  </m:oMath>
                </a14:m>
                <a:r>
                  <a:rPr lang="en-US" i="1" dirty="0">
                    <a:latin typeface="Cambria Math"/>
                  </a:rPr>
                  <a:t>, </a:t>
                </a:r>
                <a14:m>
                  <m:oMath xmlns:m="http://schemas.openxmlformats.org/officeDocument/2006/math">
                    <m:r>
                      <a:rPr lang="en-US" b="0" i="1" smtClean="0">
                        <a:latin typeface="Cambria Math"/>
                      </a:rPr>
                      <m:t>𝑥</m:t>
                    </m:r>
                    <m:r>
                      <a:rPr lang="en-US" b="0" i="1" smtClean="0">
                        <a:latin typeface="Cambria Math"/>
                      </a:rPr>
                      <m:t>=15 </m:t>
                    </m:r>
                    <m:r>
                      <a:rPr lang="en-US" b="0" i="1" smtClean="0">
                        <a:latin typeface="Cambria Math"/>
                      </a:rPr>
                      <m:t>𝑚</m:t>
                    </m:r>
                  </m:oMath>
                </a14:m>
                <a:r>
                  <a:rPr lang="en-US" i="1" dirty="0">
                    <a:latin typeface="Cambria Math"/>
                  </a:rPr>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𝑥</m:t>
                        </m:r>
                      </m:e>
                      <m:sub>
                        <m:r>
                          <a:rPr lang="en-US" b="0" i="1" smtClean="0">
                            <a:latin typeface="Cambria Math"/>
                          </a:rPr>
                          <m:t>0</m:t>
                        </m:r>
                      </m:sub>
                    </m:sSub>
                    <m:r>
                      <a:rPr lang="en-US" b="0" i="1" smtClean="0">
                        <a:latin typeface="Cambria Math"/>
                      </a:rPr>
                      <m:t>=0</m:t>
                    </m:r>
                  </m:oMath>
                </a14:m>
                <a:r>
                  <a:rPr lang="en-US" i="1" dirty="0">
                    <a:latin typeface="Cambria Math"/>
                  </a:rPr>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sub>
                    </m:sSub>
                    <m:r>
                      <a:rPr lang="en-US" b="0" i="1" smtClean="0">
                        <a:latin typeface="Cambria Math"/>
                      </a:rPr>
                      <m:t>= ?</m:t>
                    </m:r>
                  </m:oMath>
                </a14:m>
                <a:endParaRPr lang="en-US" b="0" i="1" dirty="0">
                  <a:latin typeface="Cambria Math"/>
                </a:endParaRPr>
              </a:p>
              <a:p>
                <a:pPr marL="342900" lvl="1" indent="-342900">
                  <a:lnSpc>
                    <a:spcPct val="110000"/>
                  </a:lnSpc>
                </a:pPr>
                <a14:m>
                  <m:oMath xmlns:m="http://schemas.openxmlformats.org/officeDocument/2006/math">
                    <m:r>
                      <a:rPr lang="en-US" i="1">
                        <a:latin typeface="Cambria Math"/>
                      </a:rPr>
                      <m:t>𝑥</m:t>
                    </m:r>
                    <m:r>
                      <a:rPr lang="en-US" i="1">
                        <a:latin typeface="Cambria Math"/>
                      </a:rPr>
                      <m:t>=</m:t>
                    </m:r>
                    <m:f>
                      <m:fPr>
                        <m:ctrlPr>
                          <a:rPr lang="en-US" i="1" smtClean="0">
                            <a:latin typeface="Cambria Math" panose="02040503050406030204" pitchFamily="18" charset="0"/>
                          </a:rPr>
                        </m:ctrlPr>
                      </m:fPr>
                      <m:num>
                        <m:r>
                          <a:rPr lang="en-US" i="1">
                            <a:latin typeface="Cambria Math"/>
                          </a:rPr>
                          <m:t>1</m:t>
                        </m:r>
                      </m:num>
                      <m:den>
                        <m:r>
                          <a:rPr lang="en-US" i="1">
                            <a:latin typeface="Cambria Math"/>
                          </a:rPr>
                          <m:t>2</m:t>
                        </m:r>
                      </m:den>
                    </m:f>
                    <m:r>
                      <a:rPr lang="en-US" i="1">
                        <a:latin typeface="Cambria Math"/>
                      </a:rPr>
                      <m:t>𝑎</m:t>
                    </m:r>
                    <m:sSup>
                      <m:sSupPr>
                        <m:ctrlPr>
                          <a:rPr lang="en-US" i="1">
                            <a:latin typeface="Cambria Math" panose="02040503050406030204" pitchFamily="18" charset="0"/>
                          </a:rPr>
                        </m:ctrlPr>
                      </m:sSupPr>
                      <m:e>
                        <m:r>
                          <a:rPr lang="en-US" i="1">
                            <a:latin typeface="Cambria Math"/>
                          </a:rPr>
                          <m:t>𝑡</m:t>
                        </m:r>
                      </m:e>
                      <m:sup>
                        <m:r>
                          <a:rPr lang="en-US" i="1">
                            <a:latin typeface="Cambria Math"/>
                          </a:rPr>
                          <m:t>2</m:t>
                        </m:r>
                      </m:sup>
                    </m:sSup>
                    <m:sSub>
                      <m:sSubPr>
                        <m:ctrlPr>
                          <a:rPr lang="en-US" i="1">
                            <a:latin typeface="Cambria Math" panose="02040503050406030204" pitchFamily="18" charset="0"/>
                          </a:rPr>
                        </m:ctrlPr>
                      </m:sSubPr>
                      <m:e>
                        <m:r>
                          <a:rPr lang="en-US" i="1" smtClean="0">
                            <a:latin typeface="Cambria Math"/>
                          </a:rPr>
                          <m:t>+</m:t>
                        </m:r>
                        <m:sSub>
                          <m:sSubPr>
                            <m:ctrlPr>
                              <a:rPr lang="en-US" i="1">
                                <a:latin typeface="Cambria Math" panose="02040503050406030204" pitchFamily="18" charset="0"/>
                              </a:rPr>
                            </m:ctrlPr>
                          </m:sSubPr>
                          <m:e>
                            <m:r>
                              <a:rPr lang="en-US" i="1">
                                <a:latin typeface="Cambria Math"/>
                              </a:rPr>
                              <m:t>𝑣</m:t>
                            </m:r>
                          </m:e>
                          <m:sub>
                            <m:r>
                              <a:rPr lang="en-US" i="1">
                                <a:latin typeface="Cambria Math"/>
                              </a:rPr>
                              <m:t>0</m:t>
                            </m:r>
                          </m:sub>
                        </m:sSub>
                        <m:r>
                          <a:rPr lang="en-US" i="1">
                            <a:latin typeface="Cambria Math"/>
                          </a:rPr>
                          <m:t>𝑡</m:t>
                        </m:r>
                        <m:r>
                          <a:rPr lang="en-US" i="1">
                            <a:latin typeface="Cambria Math"/>
                          </a:rPr>
                          <m:t>+</m:t>
                        </m:r>
                        <m:r>
                          <m:rPr>
                            <m:nor/>
                          </m:rPr>
                          <a:rPr lang="en-US" dirty="0"/>
                          <m:t> </m:t>
                        </m:r>
                        <m:r>
                          <a:rPr lang="en-US" i="1">
                            <a:latin typeface="Cambria Math"/>
                          </a:rPr>
                          <m:t>𝑥</m:t>
                        </m:r>
                      </m:e>
                      <m:sub>
                        <m:r>
                          <a:rPr lang="en-US" i="1">
                            <a:latin typeface="Cambria Math"/>
                          </a:rPr>
                          <m:t>0</m:t>
                        </m:r>
                      </m:sub>
                    </m:sSub>
                  </m:oMath>
                </a14:m>
                <a:endParaRPr lang="en-US" i="1" dirty="0">
                  <a:latin typeface="Cambria Math" panose="02040503050406030204" pitchFamily="18" charset="0"/>
                </a:endParaRPr>
              </a:p>
              <a:p>
                <a:pPr marL="342900" lvl="1" indent="-342900">
                  <a:lnSpc>
                    <a:spcPct val="110000"/>
                  </a:lnSpc>
                </a:pPr>
                <a14:m>
                  <m:oMath xmlns:m="http://schemas.openxmlformats.org/officeDocument/2006/math">
                    <m:r>
                      <a:rPr lang="en-US" b="0" i="1" smtClean="0">
                        <a:latin typeface="Cambria Math"/>
                      </a:rPr>
                      <m:t>15 </m:t>
                    </m:r>
                    <m:r>
                      <a:rPr lang="en-US" b="0" i="1" smtClean="0">
                        <a:latin typeface="Cambria Math"/>
                      </a:rPr>
                      <m:t>𝑚</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2</m:t>
                        </m:r>
                      </m:den>
                    </m:f>
                    <m:d>
                      <m:dPr>
                        <m:ctrlPr>
                          <a:rPr lang="en-US" b="0" i="1" smtClean="0">
                            <a:latin typeface="Cambria Math" panose="02040503050406030204" pitchFamily="18" charset="0"/>
                          </a:rPr>
                        </m:ctrlPr>
                      </m:dPr>
                      <m:e>
                        <m:r>
                          <a:rPr lang="en-US" b="0" i="1" smtClean="0">
                            <a:latin typeface="Cambria Math"/>
                          </a:rPr>
                          <m:t>−0.5</m:t>
                        </m:r>
                        <m:f>
                          <m:fPr>
                            <m:ctrlPr>
                              <a:rPr lang="en-US" b="0" i="1" smtClean="0">
                                <a:latin typeface="Cambria Math" panose="02040503050406030204" pitchFamily="18" charset="0"/>
                              </a:rPr>
                            </m:ctrlPr>
                          </m:fPr>
                          <m:num>
                            <m:r>
                              <a:rPr lang="en-US" b="0" i="1" smtClean="0">
                                <a:latin typeface="Cambria Math"/>
                              </a:rPr>
                              <m:t>𝑚</m:t>
                            </m:r>
                          </m:num>
                          <m:den>
                            <m:sSup>
                              <m:sSupPr>
                                <m:ctrlPr>
                                  <a:rPr lang="en-US" b="0" i="1" smtClean="0">
                                    <a:latin typeface="Cambria Math" panose="02040503050406030204" pitchFamily="18" charset="0"/>
                                  </a:rPr>
                                </m:ctrlPr>
                              </m:sSupPr>
                              <m:e>
                                <m:r>
                                  <a:rPr lang="en-US" b="0" i="1" smtClean="0">
                                    <a:latin typeface="Cambria Math"/>
                                  </a:rPr>
                                  <m:t>𝑠</m:t>
                                </m:r>
                              </m:e>
                              <m:sup>
                                <m:r>
                                  <a:rPr lang="en-US" b="0" i="1" smtClean="0">
                                    <a:latin typeface="Cambria Math"/>
                                  </a:rPr>
                                  <m:t>2</m:t>
                                </m:r>
                              </m:sup>
                            </m:sSup>
                          </m:den>
                        </m:f>
                      </m:e>
                    </m:d>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a:rPr>
                              <m:t>3 </m:t>
                            </m:r>
                            <m:r>
                              <a:rPr lang="en-US" b="0" i="1" smtClean="0">
                                <a:latin typeface="Cambria Math"/>
                              </a:rPr>
                              <m:t>𝑠</m:t>
                            </m:r>
                          </m:e>
                        </m:d>
                      </m:e>
                      <m:sup>
                        <m:r>
                          <a:rPr lang="en-US" b="0" i="1" smtClean="0">
                            <a:latin typeface="Cambria Math"/>
                          </a:rPr>
                          <m:t>2</m:t>
                        </m:r>
                      </m:sup>
                    </m:sSup>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sub>
                    </m:sSub>
                    <m:d>
                      <m:dPr>
                        <m:ctrlPr>
                          <a:rPr lang="en-US" b="0" i="1" smtClean="0">
                            <a:latin typeface="Cambria Math" panose="02040503050406030204" pitchFamily="18" charset="0"/>
                          </a:rPr>
                        </m:ctrlPr>
                      </m:dPr>
                      <m:e>
                        <m:r>
                          <a:rPr lang="en-US" b="0" i="1" smtClean="0">
                            <a:latin typeface="Cambria Math"/>
                          </a:rPr>
                          <m:t>3 </m:t>
                        </m:r>
                        <m:r>
                          <a:rPr lang="en-US" b="0" i="1" smtClean="0">
                            <a:latin typeface="Cambria Math"/>
                          </a:rPr>
                          <m:t>𝑠</m:t>
                        </m:r>
                      </m:e>
                    </m:d>
                    <m:r>
                      <a:rPr lang="en-US" b="0" i="1" smtClean="0">
                        <a:latin typeface="Cambria Math"/>
                      </a:rPr>
                      <m:t>+0</m:t>
                    </m:r>
                  </m:oMath>
                </a14:m>
                <a:endParaRPr lang="en-US" b="0" i="1" dirty="0">
                  <a:latin typeface="Cambria Math"/>
                </a:endParaRPr>
              </a:p>
              <a:p>
                <a:pPr marL="342900" lvl="1" indent="-342900">
                  <a:lnSpc>
                    <a:spcPct val="110000"/>
                  </a:lnSpc>
                </a:pPr>
                <a14:m>
                  <m:oMath xmlns:m="http://schemas.openxmlformats.org/officeDocument/2006/math">
                    <m:r>
                      <a:rPr lang="en-US" b="0" i="1" smtClean="0">
                        <a:latin typeface="Cambria Math"/>
                      </a:rPr>
                      <m:t>15 </m:t>
                    </m:r>
                    <m:r>
                      <a:rPr lang="en-US" b="0" i="1" smtClean="0">
                        <a:latin typeface="Cambria Math"/>
                      </a:rPr>
                      <m:t>𝑚</m:t>
                    </m:r>
                    <m:r>
                      <a:rPr lang="en-US" b="0" i="1" smtClean="0">
                        <a:latin typeface="Cambria Math"/>
                      </a:rPr>
                      <m:t>=−2.25 </m:t>
                    </m:r>
                    <m:r>
                      <a:rPr lang="en-US" b="0" i="1" smtClean="0">
                        <a:latin typeface="Cambria Math"/>
                      </a:rPr>
                      <m:t>𝑚</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sub>
                    </m:sSub>
                    <m:d>
                      <m:dPr>
                        <m:ctrlPr>
                          <a:rPr lang="en-US" b="0" i="1" smtClean="0">
                            <a:latin typeface="Cambria Math" panose="02040503050406030204" pitchFamily="18" charset="0"/>
                          </a:rPr>
                        </m:ctrlPr>
                      </m:dPr>
                      <m:e>
                        <m:r>
                          <a:rPr lang="en-US" b="0" i="1" smtClean="0">
                            <a:latin typeface="Cambria Math"/>
                          </a:rPr>
                          <m:t>3 </m:t>
                        </m:r>
                        <m:r>
                          <a:rPr lang="en-US" b="0" i="1" smtClean="0">
                            <a:latin typeface="Cambria Math"/>
                          </a:rPr>
                          <m:t>𝑠</m:t>
                        </m:r>
                      </m:e>
                    </m:d>
                  </m:oMath>
                </a14:m>
                <a:endParaRPr lang="en-US" b="0" i="1" dirty="0">
                  <a:latin typeface="Cambria Math" panose="02040503050406030204" pitchFamily="18" charset="0"/>
                </a:endParaRPr>
              </a:p>
              <a:p>
                <a:pPr marL="342900" lvl="1" indent="-342900">
                  <a:lnSpc>
                    <a:spcPct val="110000"/>
                  </a:lnSpc>
                </a:pPr>
                <a14:m>
                  <m:oMath xmlns:m="http://schemas.openxmlformats.org/officeDocument/2006/math">
                    <m:r>
                      <a:rPr lang="en-US" b="0" i="1" smtClean="0">
                        <a:latin typeface="Cambria Math"/>
                      </a:rPr>
                      <m:t>17.25 </m:t>
                    </m:r>
                    <m:r>
                      <a:rPr lang="en-US" b="0" i="1" smtClean="0">
                        <a:latin typeface="Cambria Math"/>
                      </a:rPr>
                      <m:t>𝑚</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sub>
                    </m:sSub>
                    <m:d>
                      <m:dPr>
                        <m:ctrlPr>
                          <a:rPr lang="en-US" b="0" i="1" smtClean="0">
                            <a:latin typeface="Cambria Math" panose="02040503050406030204" pitchFamily="18" charset="0"/>
                          </a:rPr>
                        </m:ctrlPr>
                      </m:dPr>
                      <m:e>
                        <m:r>
                          <a:rPr lang="en-US" b="0" i="1" smtClean="0">
                            <a:latin typeface="Cambria Math"/>
                          </a:rPr>
                          <m:t>3 </m:t>
                        </m:r>
                        <m:r>
                          <a:rPr lang="en-US" b="0" i="1" smtClean="0">
                            <a:latin typeface="Cambria Math"/>
                          </a:rPr>
                          <m:t>𝑠</m:t>
                        </m:r>
                      </m:e>
                    </m:d>
                  </m:oMath>
                </a14:m>
                <a:endParaRPr lang="en-US" b="0" i="1" dirty="0">
                  <a:latin typeface="Cambria Math"/>
                </a:endParaRPr>
              </a:p>
              <a:p>
                <a:pPr marL="342900" lvl="1" indent="-342900">
                  <a:lnSpc>
                    <a:spcPct val="110000"/>
                  </a:lnSpc>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sub>
                    </m:sSub>
                    <m:r>
                      <a:rPr lang="en-US" b="0" i="1" smtClean="0">
                        <a:latin typeface="Cambria Math"/>
                      </a:rPr>
                      <m:t>=5.75 </m:t>
                    </m:r>
                    <m:r>
                      <a:rPr lang="en-US" b="0" i="1" smtClean="0">
                        <a:latin typeface="Cambria Math"/>
                      </a:rPr>
                      <m:t>𝑚</m:t>
                    </m:r>
                    <m:r>
                      <a:rPr lang="en-US" b="0" i="1" smtClean="0">
                        <a:latin typeface="Cambria Math"/>
                      </a:rPr>
                      <m:t>/</m:t>
                    </m:r>
                    <m:r>
                      <a:rPr lang="en-US" b="0" i="1" smtClean="0">
                        <a:latin typeface="Cambria Math"/>
                      </a:rPr>
                      <m:t>𝑠</m:t>
                    </m:r>
                  </m:oMath>
                </a14:m>
                <a:endParaRPr lang="en-US" dirty="0"/>
              </a:p>
            </p:txBody>
          </p:sp>
        </mc:Choice>
        <mc:Fallback xmlns="">
          <p:sp>
            <p:nvSpPr>
              <p:cNvPr id="5" name="Content Placeholder 2"/>
              <p:cNvSpPr>
                <a:spLocks noGrp="1" noRot="1" noChangeAspect="1" noMove="1" noResize="1" noEditPoints="1" noAdjustHandles="1" noChangeArrowheads="1" noChangeShapeType="1" noTextEdit="1"/>
              </p:cNvSpPr>
              <p:nvPr>
                <p:ph idx="1"/>
              </p:nvPr>
            </p:nvSpPr>
            <p:spPr>
              <a:blipFill>
                <a:blip r:embed="rId3"/>
                <a:stretch>
                  <a:fillRect l="-733" t="-1190" r="-267" b="-2211"/>
                </a:stretch>
              </a:blipFill>
            </p:spPr>
            <p:txBody>
              <a:bodyPr/>
              <a:lstStyle/>
              <a:p>
                <a:r>
                  <a:rPr lang="en-US">
                    <a:noFill/>
                  </a:rPr>
                  <a:t> </a:t>
                </a:r>
              </a:p>
            </p:txBody>
          </p:sp>
        </mc:Fallback>
      </mc:AlternateContent>
    </p:spTree>
    <p:extLst>
      <p:ext uri="{BB962C8B-B14F-4D97-AF65-F5344CB8AC3E}">
        <p14:creationId xmlns:p14="http://schemas.microsoft.com/office/powerpoint/2010/main" val="319411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603"/>
            <a:ext cx="9144000" cy="5143500"/>
          </a:xfrm>
          <a:prstGeom prst="rect">
            <a:avLst/>
          </a:prstGeom>
        </p:spPr>
      </p:pic>
      <p:sp>
        <p:nvSpPr>
          <p:cNvPr id="2" name="Title 1"/>
          <p:cNvSpPr>
            <a:spLocks noGrp="1"/>
          </p:cNvSpPr>
          <p:nvPr>
            <p:ph type="title"/>
          </p:nvPr>
        </p:nvSpPr>
        <p:spPr/>
        <p:txBody>
          <a:bodyPr>
            <a:normAutofit/>
          </a:bodyPr>
          <a:lstStyle/>
          <a:p>
            <a:r>
              <a:rPr lang="en-US" dirty="0">
                <a:solidFill>
                  <a:schemeClr val="bg1"/>
                </a:solidFill>
              </a:rPr>
              <a:t>01-05 Equations for One-Dimensional Motion with Constant Acceleration</a:t>
            </a:r>
          </a:p>
        </p:txBody>
      </p:sp>
      <mc:AlternateContent xmlns:mc="http://schemas.openxmlformats.org/markup-compatibility/2006" xmlns:a14="http://schemas.microsoft.com/office/drawing/2010/main">
        <mc:Choice Requires="a14">
          <p:sp>
            <p:nvSpPr>
              <p:cNvPr id="6" name="Content Placeholder 2"/>
              <p:cNvSpPr>
                <a:spLocks noGrp="1"/>
              </p:cNvSpPr>
              <p:nvPr>
                <p:ph idx="1"/>
              </p:nvPr>
            </p:nvSpPr>
            <p:spPr>
              <a:xfrm>
                <a:off x="0" y="1047750"/>
                <a:ext cx="9144000" cy="3962400"/>
              </a:xfrm>
            </p:spPr>
            <p:txBody>
              <a:bodyPr>
                <a:normAutofit fontScale="70000" lnSpcReduction="20000"/>
              </a:bodyPr>
              <a:lstStyle/>
              <a:p>
                <a:pPr>
                  <a:lnSpc>
                    <a:spcPct val="120000"/>
                  </a:lnSpc>
                </a:pPr>
                <a:r>
                  <a:rPr lang="en-US" dirty="0">
                    <a:solidFill>
                      <a:schemeClr val="tx1"/>
                    </a:solidFill>
                  </a:rPr>
                  <a:t>A cheetah is walking at 1.0 m/s when it sees a zebra 25 m away. What acceleration would be required to reach 20.0 m/s in that distance?</a:t>
                </a:r>
              </a:p>
              <a:p>
                <a:pPr>
                  <a:lnSpc>
                    <a:spcPct val="120000"/>
                  </a:lnSpc>
                </a:pPr>
                <a14:m>
                  <m:oMath xmlns:m="http://schemas.openxmlformats.org/officeDocument/2006/math">
                    <m:r>
                      <a:rPr lang="en-US" b="0" i="1" smtClean="0">
                        <a:solidFill>
                          <a:schemeClr val="tx1"/>
                        </a:solidFill>
                        <a:latin typeface="Cambria Math"/>
                      </a:rPr>
                      <m:t>𝑣</m:t>
                    </m:r>
                    <m:r>
                      <a:rPr lang="en-US" b="0" i="1" smtClean="0">
                        <a:solidFill>
                          <a:schemeClr val="tx1"/>
                        </a:solidFill>
                        <a:latin typeface="Cambria Math"/>
                      </a:rPr>
                      <m:t>=20.0</m:t>
                    </m:r>
                    <m:f>
                      <m:fPr>
                        <m:ctrlPr>
                          <a:rPr lang="en-US" b="0" i="1" smtClean="0">
                            <a:solidFill>
                              <a:schemeClr val="tx1"/>
                            </a:solidFill>
                            <a:latin typeface="Cambria Math" panose="02040503050406030204" pitchFamily="18" charset="0"/>
                          </a:rPr>
                        </m:ctrlPr>
                      </m:fPr>
                      <m:num>
                        <m:r>
                          <a:rPr lang="en-US" b="0" i="1" smtClean="0">
                            <a:solidFill>
                              <a:schemeClr val="tx1"/>
                            </a:solidFill>
                            <a:latin typeface="Cambria Math"/>
                          </a:rPr>
                          <m:t>𝑚</m:t>
                        </m:r>
                      </m:num>
                      <m:den>
                        <m:r>
                          <a:rPr lang="en-US" b="0" i="1" smtClean="0">
                            <a:solidFill>
                              <a:schemeClr val="tx1"/>
                            </a:solidFill>
                            <a:latin typeface="Cambria Math"/>
                          </a:rPr>
                          <m:t>𝑠</m:t>
                        </m:r>
                      </m:den>
                    </m:f>
                    <m:r>
                      <a:rPr lang="en-US" b="0" i="1" smtClean="0">
                        <a:solidFill>
                          <a:schemeClr val="tx1"/>
                        </a:solidFill>
                        <a:latin typeface="Cambria Math"/>
                      </a:rPr>
                      <m:t>, </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a:rPr>
                          <m:t>𝑣</m:t>
                        </m:r>
                      </m:e>
                      <m:sub>
                        <m:r>
                          <a:rPr lang="en-US" b="0" i="1" smtClean="0">
                            <a:solidFill>
                              <a:schemeClr val="tx1"/>
                            </a:solidFill>
                            <a:latin typeface="Cambria Math"/>
                          </a:rPr>
                          <m:t>0</m:t>
                        </m:r>
                      </m:sub>
                    </m:sSub>
                    <m:r>
                      <a:rPr lang="en-US" b="0" i="1" smtClean="0">
                        <a:solidFill>
                          <a:schemeClr val="tx1"/>
                        </a:solidFill>
                        <a:latin typeface="Cambria Math"/>
                      </a:rPr>
                      <m:t>=1.0</m:t>
                    </m:r>
                    <m:f>
                      <m:fPr>
                        <m:ctrlPr>
                          <a:rPr lang="en-US" b="0" i="1" smtClean="0">
                            <a:solidFill>
                              <a:schemeClr val="tx1"/>
                            </a:solidFill>
                            <a:latin typeface="Cambria Math" panose="02040503050406030204" pitchFamily="18" charset="0"/>
                          </a:rPr>
                        </m:ctrlPr>
                      </m:fPr>
                      <m:num>
                        <m:r>
                          <a:rPr lang="en-US" b="0" i="1" smtClean="0">
                            <a:solidFill>
                              <a:schemeClr val="tx1"/>
                            </a:solidFill>
                            <a:latin typeface="Cambria Math"/>
                          </a:rPr>
                          <m:t>𝑚</m:t>
                        </m:r>
                      </m:num>
                      <m:den>
                        <m:r>
                          <a:rPr lang="en-US" b="0" i="1" smtClean="0">
                            <a:solidFill>
                              <a:schemeClr val="tx1"/>
                            </a:solidFill>
                            <a:latin typeface="Cambria Math"/>
                          </a:rPr>
                          <m:t>𝑠</m:t>
                        </m:r>
                      </m:den>
                    </m:f>
                    <m:r>
                      <a:rPr lang="en-US" b="0" i="1" smtClean="0">
                        <a:solidFill>
                          <a:schemeClr val="tx1"/>
                        </a:solidFill>
                        <a:latin typeface="Cambria Math"/>
                      </a:rPr>
                      <m:t>, </m:t>
                    </m:r>
                    <m:r>
                      <a:rPr lang="en-US" b="0" i="1" smtClean="0">
                        <a:solidFill>
                          <a:schemeClr val="tx1"/>
                        </a:solidFill>
                        <a:latin typeface="Cambria Math"/>
                      </a:rPr>
                      <m:t>𝑥</m:t>
                    </m:r>
                    <m:r>
                      <a:rPr lang="en-US" b="0" i="1" smtClean="0">
                        <a:solidFill>
                          <a:schemeClr val="tx1"/>
                        </a:solidFill>
                        <a:latin typeface="Cambria Math"/>
                      </a:rPr>
                      <m:t>=25 </m:t>
                    </m:r>
                    <m:r>
                      <a:rPr lang="en-US" b="0" i="1" smtClean="0">
                        <a:solidFill>
                          <a:schemeClr val="tx1"/>
                        </a:solidFill>
                        <a:latin typeface="Cambria Math"/>
                      </a:rPr>
                      <m:t>𝑚</m:t>
                    </m:r>
                    <m:r>
                      <a:rPr lang="en-US" b="0" i="1" smtClean="0">
                        <a:solidFill>
                          <a:schemeClr val="tx1"/>
                        </a:solidFill>
                        <a:latin typeface="Cambria Math"/>
                      </a:rPr>
                      <m:t>, </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a:rPr>
                          <m:t>𝑥</m:t>
                        </m:r>
                      </m:e>
                      <m:sub>
                        <m:r>
                          <a:rPr lang="en-US" b="0" i="1" smtClean="0">
                            <a:solidFill>
                              <a:schemeClr val="tx1"/>
                            </a:solidFill>
                            <a:latin typeface="Cambria Math"/>
                          </a:rPr>
                          <m:t>0</m:t>
                        </m:r>
                      </m:sub>
                    </m:sSub>
                    <m:r>
                      <a:rPr lang="en-US" b="0" i="1" smtClean="0">
                        <a:solidFill>
                          <a:schemeClr val="tx1"/>
                        </a:solidFill>
                        <a:latin typeface="Cambria Math"/>
                      </a:rPr>
                      <m:t>=0, </m:t>
                    </m:r>
                    <m:r>
                      <a:rPr lang="en-US" b="0" i="1" smtClean="0">
                        <a:solidFill>
                          <a:schemeClr val="tx1"/>
                        </a:solidFill>
                        <a:latin typeface="Cambria Math"/>
                      </a:rPr>
                      <m:t>𝑎</m:t>
                    </m:r>
                    <m:r>
                      <a:rPr lang="en-US" b="0" i="1" smtClean="0">
                        <a:solidFill>
                          <a:schemeClr val="tx1"/>
                        </a:solidFill>
                        <a:latin typeface="Cambria Math"/>
                      </a:rPr>
                      <m:t>= ?</m:t>
                    </m:r>
                  </m:oMath>
                </a14:m>
                <a:endParaRPr lang="en-US" dirty="0">
                  <a:solidFill>
                    <a:schemeClr val="tx1"/>
                  </a:solidFill>
                </a:endParaRPr>
              </a:p>
              <a:p>
                <a:pPr>
                  <a:lnSpc>
                    <a:spcPct val="120000"/>
                  </a:lnSpc>
                </a:pPr>
                <a14:m>
                  <m:oMath xmlns:m="http://schemas.openxmlformats.org/officeDocument/2006/math">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a:rPr>
                          <m:t>𝑣</m:t>
                        </m:r>
                      </m:e>
                      <m:sup>
                        <m:r>
                          <a:rPr lang="en-US" b="0" i="1" smtClean="0">
                            <a:solidFill>
                              <a:schemeClr val="tx1"/>
                            </a:solidFill>
                            <a:latin typeface="Cambria Math"/>
                          </a:rPr>
                          <m:t>2</m:t>
                        </m:r>
                      </m:sup>
                    </m:sSup>
                    <m:r>
                      <a:rPr lang="en-US" b="0" i="1" smtClean="0">
                        <a:solidFill>
                          <a:schemeClr val="tx1"/>
                        </a:solidFill>
                        <a:latin typeface="Cambria Math"/>
                      </a:rPr>
                      <m:t>=</m:t>
                    </m:r>
                    <m:sSubSup>
                      <m:sSubSupPr>
                        <m:ctrlPr>
                          <a:rPr lang="en-US" b="0" i="1" smtClean="0">
                            <a:solidFill>
                              <a:schemeClr val="tx1"/>
                            </a:solidFill>
                            <a:latin typeface="Cambria Math" panose="02040503050406030204" pitchFamily="18" charset="0"/>
                          </a:rPr>
                        </m:ctrlPr>
                      </m:sSubSupPr>
                      <m:e>
                        <m:r>
                          <a:rPr lang="en-US" b="0" i="1" smtClean="0">
                            <a:solidFill>
                              <a:schemeClr val="tx1"/>
                            </a:solidFill>
                            <a:latin typeface="Cambria Math"/>
                          </a:rPr>
                          <m:t>𝑣</m:t>
                        </m:r>
                      </m:e>
                      <m:sub>
                        <m:r>
                          <a:rPr lang="en-US" b="0" i="1" smtClean="0">
                            <a:solidFill>
                              <a:schemeClr val="tx1"/>
                            </a:solidFill>
                            <a:latin typeface="Cambria Math"/>
                          </a:rPr>
                          <m:t>0</m:t>
                        </m:r>
                      </m:sub>
                      <m:sup>
                        <m:r>
                          <a:rPr lang="en-US" b="0" i="1" smtClean="0">
                            <a:solidFill>
                              <a:schemeClr val="tx1"/>
                            </a:solidFill>
                            <a:latin typeface="Cambria Math"/>
                          </a:rPr>
                          <m:t>2</m:t>
                        </m:r>
                      </m:sup>
                    </m:sSubSup>
                    <m:r>
                      <a:rPr lang="en-US" b="0" i="1" smtClean="0">
                        <a:solidFill>
                          <a:schemeClr val="tx1"/>
                        </a:solidFill>
                        <a:latin typeface="Cambria Math"/>
                      </a:rPr>
                      <m:t>+2</m:t>
                    </m:r>
                    <m:r>
                      <a:rPr lang="en-US" b="0" i="1" smtClean="0">
                        <a:solidFill>
                          <a:schemeClr val="tx1"/>
                        </a:solidFill>
                        <a:latin typeface="Cambria Math"/>
                      </a:rPr>
                      <m:t>𝑎</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a:rPr>
                          <m:t>𝑥</m:t>
                        </m:r>
                        <m:r>
                          <a:rPr lang="en-US" b="0" i="1" smtClean="0">
                            <a:solidFill>
                              <a:schemeClr val="tx1"/>
                            </a:solidFill>
                            <a:latin typeface="Cambria Math"/>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a:rPr>
                              <m:t>𝑥</m:t>
                            </m:r>
                          </m:e>
                          <m:sub>
                            <m:r>
                              <a:rPr lang="en-US" b="0" i="1" smtClean="0">
                                <a:solidFill>
                                  <a:schemeClr val="tx1"/>
                                </a:solidFill>
                                <a:latin typeface="Cambria Math"/>
                              </a:rPr>
                              <m:t>0</m:t>
                            </m:r>
                          </m:sub>
                        </m:sSub>
                      </m:e>
                    </m:d>
                  </m:oMath>
                </a14:m>
                <a:endParaRPr lang="en-US" b="0" dirty="0">
                  <a:solidFill>
                    <a:schemeClr val="tx1"/>
                  </a:solidFill>
                </a:endParaRPr>
              </a:p>
              <a:p>
                <a:pPr>
                  <a:lnSpc>
                    <a:spcPct val="120000"/>
                  </a:lnSpc>
                </a:pPr>
                <a14:m>
                  <m:oMath xmlns:m="http://schemas.openxmlformats.org/officeDocument/2006/math">
                    <m:sSup>
                      <m:sSupPr>
                        <m:ctrlPr>
                          <a:rPr lang="en-US" b="0" i="1" smtClean="0">
                            <a:solidFill>
                              <a:schemeClr val="tx1"/>
                            </a:solidFill>
                            <a:latin typeface="Cambria Math" panose="02040503050406030204" pitchFamily="18" charset="0"/>
                          </a:rPr>
                        </m:ctrlPr>
                      </m:sSupPr>
                      <m:e>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a:rPr>
                              <m:t>20</m:t>
                            </m:r>
                            <m:f>
                              <m:fPr>
                                <m:ctrlPr>
                                  <a:rPr lang="en-US" b="0" i="1" smtClean="0">
                                    <a:solidFill>
                                      <a:schemeClr val="tx1"/>
                                    </a:solidFill>
                                    <a:latin typeface="Cambria Math" panose="02040503050406030204" pitchFamily="18" charset="0"/>
                                  </a:rPr>
                                </m:ctrlPr>
                              </m:fPr>
                              <m:num>
                                <m:r>
                                  <a:rPr lang="en-US" b="0" i="1" smtClean="0">
                                    <a:solidFill>
                                      <a:schemeClr val="tx1"/>
                                    </a:solidFill>
                                    <a:latin typeface="Cambria Math"/>
                                  </a:rPr>
                                  <m:t>𝑚</m:t>
                                </m:r>
                              </m:num>
                              <m:den>
                                <m:r>
                                  <a:rPr lang="en-US" b="0" i="1" smtClean="0">
                                    <a:solidFill>
                                      <a:schemeClr val="tx1"/>
                                    </a:solidFill>
                                    <a:latin typeface="Cambria Math"/>
                                  </a:rPr>
                                  <m:t>𝑠</m:t>
                                </m:r>
                              </m:den>
                            </m:f>
                          </m:e>
                        </m:d>
                      </m:e>
                      <m:sup>
                        <m:r>
                          <a:rPr lang="en-US" b="0" i="1" smtClean="0">
                            <a:solidFill>
                              <a:schemeClr val="tx1"/>
                            </a:solidFill>
                            <a:latin typeface="Cambria Math"/>
                          </a:rPr>
                          <m:t>2</m:t>
                        </m:r>
                      </m:sup>
                    </m:sSup>
                    <m:r>
                      <a:rPr lang="en-US" b="0" i="1" smtClean="0">
                        <a:solidFill>
                          <a:schemeClr val="tx1"/>
                        </a:solidFill>
                        <a:latin typeface="Cambria Math"/>
                      </a:rPr>
                      <m:t>=</m:t>
                    </m:r>
                    <m:sSup>
                      <m:sSupPr>
                        <m:ctrlPr>
                          <a:rPr lang="en-US" b="0" i="1" smtClean="0">
                            <a:solidFill>
                              <a:schemeClr val="tx1"/>
                            </a:solidFill>
                            <a:latin typeface="Cambria Math" panose="02040503050406030204" pitchFamily="18" charset="0"/>
                          </a:rPr>
                        </m:ctrlPr>
                      </m:sSupPr>
                      <m:e>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a:rPr>
                              <m:t>1.0</m:t>
                            </m:r>
                            <m:f>
                              <m:fPr>
                                <m:ctrlPr>
                                  <a:rPr lang="en-US" b="0" i="1" smtClean="0">
                                    <a:solidFill>
                                      <a:schemeClr val="tx1"/>
                                    </a:solidFill>
                                    <a:latin typeface="Cambria Math" panose="02040503050406030204" pitchFamily="18" charset="0"/>
                                  </a:rPr>
                                </m:ctrlPr>
                              </m:fPr>
                              <m:num>
                                <m:r>
                                  <a:rPr lang="en-US" b="0" i="1" smtClean="0">
                                    <a:solidFill>
                                      <a:schemeClr val="tx1"/>
                                    </a:solidFill>
                                    <a:latin typeface="Cambria Math"/>
                                  </a:rPr>
                                  <m:t>𝑚</m:t>
                                </m:r>
                              </m:num>
                              <m:den>
                                <m:r>
                                  <a:rPr lang="en-US" b="0" i="1" smtClean="0">
                                    <a:solidFill>
                                      <a:schemeClr val="tx1"/>
                                    </a:solidFill>
                                    <a:latin typeface="Cambria Math"/>
                                  </a:rPr>
                                  <m:t>𝑠</m:t>
                                </m:r>
                              </m:den>
                            </m:f>
                          </m:e>
                        </m:d>
                      </m:e>
                      <m:sup>
                        <m:r>
                          <a:rPr lang="en-US" b="0" i="1" smtClean="0">
                            <a:solidFill>
                              <a:schemeClr val="tx1"/>
                            </a:solidFill>
                            <a:latin typeface="Cambria Math"/>
                          </a:rPr>
                          <m:t>2</m:t>
                        </m:r>
                      </m:sup>
                    </m:sSup>
                    <m:r>
                      <a:rPr lang="en-US" b="0" i="1" smtClean="0">
                        <a:solidFill>
                          <a:schemeClr val="tx1"/>
                        </a:solidFill>
                        <a:latin typeface="Cambria Math"/>
                      </a:rPr>
                      <m:t>+2</m:t>
                    </m:r>
                    <m:r>
                      <a:rPr lang="en-US" b="0" i="1" smtClean="0">
                        <a:solidFill>
                          <a:schemeClr val="tx1"/>
                        </a:solidFill>
                        <a:latin typeface="Cambria Math"/>
                      </a:rPr>
                      <m:t>𝑎</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a:rPr>
                          <m:t>25 </m:t>
                        </m:r>
                        <m:r>
                          <a:rPr lang="en-US" b="0" i="1" smtClean="0">
                            <a:solidFill>
                              <a:schemeClr val="tx1"/>
                            </a:solidFill>
                            <a:latin typeface="Cambria Math"/>
                          </a:rPr>
                          <m:t>𝑚</m:t>
                        </m:r>
                        <m:r>
                          <a:rPr lang="en-US" b="0" i="1" smtClean="0">
                            <a:solidFill>
                              <a:schemeClr val="tx1"/>
                            </a:solidFill>
                            <a:latin typeface="Cambria Math"/>
                          </a:rPr>
                          <m:t>−0</m:t>
                        </m:r>
                      </m:e>
                    </m:d>
                  </m:oMath>
                </a14:m>
                <a:endParaRPr lang="en-US" b="0" dirty="0">
                  <a:solidFill>
                    <a:schemeClr val="tx1"/>
                  </a:solidFill>
                </a:endParaRPr>
              </a:p>
              <a:p>
                <a:pPr>
                  <a:lnSpc>
                    <a:spcPct val="120000"/>
                  </a:lnSpc>
                </a:pPr>
                <a14:m>
                  <m:oMath xmlns:m="http://schemas.openxmlformats.org/officeDocument/2006/math">
                    <m:r>
                      <a:rPr lang="en-US" b="0" i="1" smtClean="0">
                        <a:solidFill>
                          <a:schemeClr val="tx1"/>
                        </a:solidFill>
                        <a:latin typeface="Cambria Math"/>
                      </a:rPr>
                      <m:t>400</m:t>
                    </m:r>
                    <m:f>
                      <m:fPr>
                        <m:ctrlPr>
                          <a:rPr lang="en-US" b="0" i="1" smtClean="0">
                            <a:solidFill>
                              <a:schemeClr val="tx1"/>
                            </a:solidFill>
                            <a:latin typeface="Cambria Math" panose="02040503050406030204" pitchFamily="18" charset="0"/>
                          </a:rPr>
                        </m:ctrlPr>
                      </m:fPr>
                      <m:num>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a:rPr>
                              <m:t>𝑚</m:t>
                            </m:r>
                          </m:e>
                          <m:sup>
                            <m:r>
                              <a:rPr lang="en-US" b="0" i="1" smtClean="0">
                                <a:solidFill>
                                  <a:schemeClr val="tx1"/>
                                </a:solidFill>
                                <a:latin typeface="Cambria Math"/>
                              </a:rPr>
                              <m:t>2</m:t>
                            </m:r>
                          </m:sup>
                        </m:sSup>
                      </m:num>
                      <m:den>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a:rPr>
                              <m:t>𝑠</m:t>
                            </m:r>
                          </m:e>
                          <m:sup>
                            <m:r>
                              <a:rPr lang="en-US" b="0" i="1" smtClean="0">
                                <a:solidFill>
                                  <a:schemeClr val="tx1"/>
                                </a:solidFill>
                                <a:latin typeface="Cambria Math"/>
                              </a:rPr>
                              <m:t>2</m:t>
                            </m:r>
                          </m:sup>
                        </m:sSup>
                      </m:den>
                    </m:f>
                    <m:r>
                      <a:rPr lang="en-US" b="0" i="1" smtClean="0">
                        <a:solidFill>
                          <a:schemeClr val="tx1"/>
                        </a:solidFill>
                        <a:latin typeface="Cambria Math"/>
                      </a:rPr>
                      <m:t>=1</m:t>
                    </m:r>
                    <m:f>
                      <m:fPr>
                        <m:ctrlPr>
                          <a:rPr lang="en-US" b="0" i="1" smtClean="0">
                            <a:solidFill>
                              <a:schemeClr val="tx1"/>
                            </a:solidFill>
                            <a:latin typeface="Cambria Math" panose="02040503050406030204" pitchFamily="18" charset="0"/>
                          </a:rPr>
                        </m:ctrlPr>
                      </m:fPr>
                      <m:num>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a:rPr>
                              <m:t>𝑚</m:t>
                            </m:r>
                          </m:e>
                          <m:sup>
                            <m:r>
                              <a:rPr lang="en-US" b="0" i="1" smtClean="0">
                                <a:solidFill>
                                  <a:schemeClr val="tx1"/>
                                </a:solidFill>
                                <a:latin typeface="Cambria Math"/>
                              </a:rPr>
                              <m:t>2</m:t>
                            </m:r>
                          </m:sup>
                        </m:sSup>
                      </m:num>
                      <m:den>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a:rPr>
                              <m:t>𝑠</m:t>
                            </m:r>
                          </m:e>
                          <m:sup>
                            <m:r>
                              <a:rPr lang="en-US" b="0" i="1" smtClean="0">
                                <a:solidFill>
                                  <a:schemeClr val="tx1"/>
                                </a:solidFill>
                                <a:latin typeface="Cambria Math"/>
                              </a:rPr>
                              <m:t>2</m:t>
                            </m:r>
                          </m:sup>
                        </m:sSup>
                      </m:den>
                    </m:f>
                    <m:r>
                      <a:rPr lang="en-US" b="0" i="1" smtClean="0">
                        <a:solidFill>
                          <a:schemeClr val="tx1"/>
                        </a:solidFill>
                        <a:latin typeface="Cambria Math"/>
                      </a:rPr>
                      <m:t>+</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a:rPr>
                          <m:t>50 </m:t>
                        </m:r>
                        <m:r>
                          <a:rPr lang="en-US" b="0" i="1" smtClean="0">
                            <a:solidFill>
                              <a:schemeClr val="tx1"/>
                            </a:solidFill>
                            <a:latin typeface="Cambria Math"/>
                          </a:rPr>
                          <m:t>𝑚</m:t>
                        </m:r>
                      </m:e>
                    </m:d>
                    <m:r>
                      <a:rPr lang="en-US" b="0" i="1" smtClean="0">
                        <a:solidFill>
                          <a:schemeClr val="tx1"/>
                        </a:solidFill>
                        <a:latin typeface="Cambria Math"/>
                      </a:rPr>
                      <m:t>𝑎</m:t>
                    </m:r>
                  </m:oMath>
                </a14:m>
                <a:endParaRPr lang="en-US" b="0" dirty="0">
                  <a:solidFill>
                    <a:schemeClr val="tx1"/>
                  </a:solidFill>
                </a:endParaRPr>
              </a:p>
              <a:p>
                <a:pPr>
                  <a:lnSpc>
                    <a:spcPct val="120000"/>
                  </a:lnSpc>
                </a:pPr>
                <a14:m>
                  <m:oMath xmlns:m="http://schemas.openxmlformats.org/officeDocument/2006/math">
                    <m:r>
                      <a:rPr lang="en-US" b="0" i="1" smtClean="0">
                        <a:solidFill>
                          <a:schemeClr val="tx1"/>
                        </a:solidFill>
                        <a:latin typeface="Cambria Math"/>
                      </a:rPr>
                      <m:t>399</m:t>
                    </m:r>
                    <m:f>
                      <m:fPr>
                        <m:ctrlPr>
                          <a:rPr lang="en-US" b="0" i="1" smtClean="0">
                            <a:solidFill>
                              <a:schemeClr val="tx1"/>
                            </a:solidFill>
                            <a:latin typeface="Cambria Math" panose="02040503050406030204" pitchFamily="18" charset="0"/>
                          </a:rPr>
                        </m:ctrlPr>
                      </m:fPr>
                      <m:num>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a:rPr>
                              <m:t>𝑚</m:t>
                            </m:r>
                          </m:e>
                          <m:sup>
                            <m:r>
                              <a:rPr lang="en-US" b="0" i="1" smtClean="0">
                                <a:solidFill>
                                  <a:schemeClr val="tx1"/>
                                </a:solidFill>
                                <a:latin typeface="Cambria Math"/>
                              </a:rPr>
                              <m:t>2</m:t>
                            </m:r>
                          </m:sup>
                        </m:sSup>
                      </m:num>
                      <m:den>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a:rPr>
                              <m:t>𝑠</m:t>
                            </m:r>
                          </m:e>
                          <m:sup>
                            <m:r>
                              <a:rPr lang="en-US" b="0" i="1" smtClean="0">
                                <a:solidFill>
                                  <a:schemeClr val="tx1"/>
                                </a:solidFill>
                                <a:latin typeface="Cambria Math"/>
                              </a:rPr>
                              <m:t>2</m:t>
                            </m:r>
                          </m:sup>
                        </m:sSup>
                      </m:den>
                    </m:f>
                    <m:r>
                      <a:rPr lang="en-US" b="0" i="1" smtClean="0">
                        <a:solidFill>
                          <a:schemeClr val="tx1"/>
                        </a:solidFill>
                        <a:latin typeface="Cambria Math"/>
                      </a:rPr>
                      <m:t>=</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a:rPr>
                          <m:t>50 </m:t>
                        </m:r>
                        <m:r>
                          <a:rPr lang="en-US" b="0" i="1" smtClean="0">
                            <a:solidFill>
                              <a:schemeClr val="tx1"/>
                            </a:solidFill>
                            <a:latin typeface="Cambria Math"/>
                          </a:rPr>
                          <m:t>𝑚</m:t>
                        </m:r>
                      </m:e>
                    </m:d>
                    <m:r>
                      <a:rPr lang="en-US" b="0" i="1" smtClean="0">
                        <a:solidFill>
                          <a:schemeClr val="tx1"/>
                        </a:solidFill>
                        <a:latin typeface="Cambria Math"/>
                      </a:rPr>
                      <m:t>𝑎</m:t>
                    </m:r>
                  </m:oMath>
                </a14:m>
                <a:endParaRPr lang="en-US" b="0" dirty="0">
                  <a:solidFill>
                    <a:schemeClr val="tx1"/>
                  </a:solidFill>
                </a:endParaRPr>
              </a:p>
              <a:p>
                <a:pPr>
                  <a:lnSpc>
                    <a:spcPct val="120000"/>
                  </a:lnSpc>
                </a:pPr>
                <a14:m>
                  <m:oMath xmlns:m="http://schemas.openxmlformats.org/officeDocument/2006/math">
                    <m:r>
                      <a:rPr lang="en-US" b="0" i="1" smtClean="0">
                        <a:solidFill>
                          <a:schemeClr val="tx1"/>
                        </a:solidFill>
                        <a:latin typeface="Cambria Math"/>
                      </a:rPr>
                      <m:t>𝑎</m:t>
                    </m:r>
                    <m:r>
                      <a:rPr lang="en-US" b="0" i="1" smtClean="0">
                        <a:solidFill>
                          <a:schemeClr val="tx1"/>
                        </a:solidFill>
                        <a:latin typeface="Cambria Math"/>
                      </a:rPr>
                      <m:t>=7.98 </m:t>
                    </m:r>
                    <m:r>
                      <a:rPr lang="en-US" b="0" i="1" smtClean="0">
                        <a:solidFill>
                          <a:schemeClr val="tx1"/>
                        </a:solidFill>
                        <a:latin typeface="Cambria Math"/>
                      </a:rPr>
                      <m:t>𝑚</m:t>
                    </m:r>
                    <m:r>
                      <a:rPr lang="en-US" b="0" i="1" smtClean="0">
                        <a:solidFill>
                          <a:schemeClr val="tx1"/>
                        </a:solidFill>
                        <a:latin typeface="Cambria Math"/>
                      </a:rPr>
                      <m:t>/</m:t>
                    </m:r>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a:rPr>
                          <m:t>𝑠</m:t>
                        </m:r>
                      </m:e>
                      <m:sup>
                        <m:r>
                          <a:rPr lang="en-US" b="0" i="1" smtClean="0">
                            <a:solidFill>
                              <a:schemeClr val="tx1"/>
                            </a:solidFill>
                            <a:latin typeface="Cambria Math"/>
                          </a:rPr>
                          <m:t>2</m:t>
                        </m:r>
                      </m:sup>
                    </m:sSup>
                  </m:oMath>
                </a14:m>
                <a:endParaRPr lang="en-US" dirty="0">
                  <a:solidFill>
                    <a:schemeClr val="tx1"/>
                  </a:solidFill>
                </a:endParaRPr>
              </a:p>
            </p:txBody>
          </p:sp>
        </mc:Choice>
        <mc:Fallback xmlns="">
          <p:sp>
            <p:nvSpPr>
              <p:cNvPr id="6" name="Content Placeholder 2"/>
              <p:cNvSpPr>
                <a:spLocks noGrp="1" noRot="1" noChangeAspect="1" noMove="1" noResize="1" noEditPoints="1" noAdjustHandles="1" noChangeArrowheads="1" noChangeShapeType="1" noTextEdit="1"/>
              </p:cNvSpPr>
              <p:nvPr>
                <p:ph idx="1"/>
              </p:nvPr>
            </p:nvSpPr>
            <p:spPr>
              <a:xfrm>
                <a:off x="0" y="1047750"/>
                <a:ext cx="9144000" cy="3962400"/>
              </a:xfrm>
              <a:blipFill>
                <a:blip r:embed="rId4"/>
                <a:stretch>
                  <a:fillRect l="-333" t="-615"/>
                </a:stretch>
              </a:blipFill>
            </p:spPr>
            <p:txBody>
              <a:bodyPr/>
              <a:lstStyle/>
              <a:p>
                <a:r>
                  <a:rPr lang="en-US">
                    <a:noFill/>
                  </a:rPr>
                  <a:t> </a:t>
                </a:r>
              </a:p>
            </p:txBody>
          </p:sp>
        </mc:Fallback>
      </mc:AlternateContent>
    </p:spTree>
    <p:extLst>
      <p:ext uri="{BB962C8B-B14F-4D97-AF65-F5344CB8AC3E}">
        <p14:creationId xmlns:p14="http://schemas.microsoft.com/office/powerpoint/2010/main" val="249580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01-05 Equations for One-Dimensional Motion with Constant Acceleration</a:t>
            </a:r>
          </a:p>
        </p:txBody>
      </p:sp>
      <mc:AlternateContent xmlns:mc="http://schemas.openxmlformats.org/markup-compatibility/2006" xmlns:a14="http://schemas.microsoft.com/office/drawing/2010/main">
        <mc:Choice Requires="a14">
          <p:sp>
            <p:nvSpPr>
              <p:cNvPr id="7" name="Content Placeholder 2"/>
              <p:cNvSpPr>
                <a:spLocks noGrp="1"/>
              </p:cNvSpPr>
              <p:nvPr>
                <p:ph sz="half" idx="1"/>
              </p:nvPr>
            </p:nvSpPr>
            <p:spPr/>
            <p:txBody>
              <a:bodyPr>
                <a:noAutofit/>
              </a:bodyPr>
              <a:lstStyle/>
              <a:p>
                <a:r>
                  <a:rPr lang="en-US" sz="1800" dirty="0"/>
                  <a:t>The left ventricle of the heart accelerates blood from rest to a velocity of +26 cm/s. (a) If the displacement of the blood during the acceleration is +2.0 cm, determine its acceleration (in cm/s</a:t>
                </a:r>
                <a:r>
                  <a:rPr lang="en-US" sz="1800" baseline="30000" dirty="0"/>
                  <a:t>2</a:t>
                </a:r>
                <a:r>
                  <a:rPr lang="en-US" sz="1800" dirty="0"/>
                  <a:t>). (b) How much time does blood take to reach its final velocity?</a:t>
                </a:r>
              </a:p>
              <a:p>
                <a14:m>
                  <m:oMath xmlns:m="http://schemas.openxmlformats.org/officeDocument/2006/math">
                    <m:sSub>
                      <m:sSubPr>
                        <m:ctrlPr>
                          <a:rPr lang="en-US" sz="1800" i="1">
                            <a:latin typeface="Cambria Math" panose="02040503050406030204" pitchFamily="18" charset="0"/>
                          </a:rPr>
                        </m:ctrlPr>
                      </m:sSubPr>
                      <m:e>
                        <m:r>
                          <a:rPr lang="en-US" sz="1800" b="0" i="1">
                            <a:latin typeface="Cambria Math"/>
                          </a:rPr>
                          <m:t>𝑣</m:t>
                        </m:r>
                      </m:e>
                      <m:sub>
                        <m:r>
                          <a:rPr lang="en-US" sz="1800" b="0" i="1">
                            <a:latin typeface="Cambria Math"/>
                          </a:rPr>
                          <m:t>0</m:t>
                        </m:r>
                      </m:sub>
                    </m:sSub>
                    <m:r>
                      <a:rPr lang="en-US" sz="1800" b="0" i="1">
                        <a:latin typeface="Cambria Math"/>
                      </a:rPr>
                      <m:t>=0</m:t>
                    </m:r>
                    <m:f>
                      <m:fPr>
                        <m:ctrlPr>
                          <a:rPr lang="en-US" sz="1800" i="1">
                            <a:latin typeface="Cambria Math" panose="02040503050406030204" pitchFamily="18" charset="0"/>
                          </a:rPr>
                        </m:ctrlPr>
                      </m:fPr>
                      <m:num>
                        <m:r>
                          <a:rPr lang="en-US" sz="1800" b="0" i="1" smtClean="0">
                            <a:latin typeface="Cambria Math" panose="02040503050406030204" pitchFamily="18" charset="0"/>
                          </a:rPr>
                          <m:t>𝑐</m:t>
                        </m:r>
                        <m:r>
                          <a:rPr lang="en-US" sz="1800" b="0" i="1">
                            <a:latin typeface="Cambria Math"/>
                          </a:rPr>
                          <m:t>𝑚</m:t>
                        </m:r>
                      </m:num>
                      <m:den>
                        <m:r>
                          <a:rPr lang="en-US" sz="1800" b="0" i="1">
                            <a:latin typeface="Cambria Math"/>
                          </a:rPr>
                          <m:t>𝑠</m:t>
                        </m:r>
                      </m:den>
                    </m:f>
                    <m:r>
                      <a:rPr lang="en-US" sz="1800" b="0" i="1">
                        <a:latin typeface="Cambria Math"/>
                      </a:rPr>
                      <m:t>,</m:t>
                    </m:r>
                    <m:r>
                      <a:rPr lang="en-US" sz="1800" b="0" i="1">
                        <a:latin typeface="Cambria Math"/>
                      </a:rPr>
                      <m:t>𝑣</m:t>
                    </m:r>
                    <m:r>
                      <a:rPr lang="en-US" sz="1800" b="0" i="1">
                        <a:latin typeface="Cambria Math"/>
                      </a:rPr>
                      <m:t>=26</m:t>
                    </m:r>
                    <m:f>
                      <m:fPr>
                        <m:ctrlPr>
                          <a:rPr lang="en-US" sz="1800" i="1">
                            <a:latin typeface="Cambria Math" panose="02040503050406030204" pitchFamily="18" charset="0"/>
                          </a:rPr>
                        </m:ctrlPr>
                      </m:fPr>
                      <m:num>
                        <m:r>
                          <a:rPr lang="en-US" sz="1800" b="0" i="1">
                            <a:latin typeface="Cambria Math"/>
                          </a:rPr>
                          <m:t>𝑐𝑚</m:t>
                        </m:r>
                      </m:num>
                      <m:den>
                        <m:r>
                          <a:rPr lang="en-US" sz="1800" b="0" i="1">
                            <a:latin typeface="Cambria Math"/>
                          </a:rPr>
                          <m:t>𝑠</m:t>
                        </m:r>
                      </m:den>
                    </m:f>
                    <m:r>
                      <a:rPr lang="en-US" sz="1800" b="0" i="1">
                        <a:latin typeface="Cambria Math"/>
                      </a:rPr>
                      <m:t>, </m:t>
                    </m:r>
                    <m:r>
                      <a:rPr lang="en-US" sz="1800" b="0" i="1">
                        <a:latin typeface="Cambria Math"/>
                      </a:rPr>
                      <m:t>𝛥</m:t>
                    </m:r>
                    <m:r>
                      <a:rPr lang="en-US" sz="1800" b="0" i="1">
                        <a:latin typeface="Cambria Math"/>
                      </a:rPr>
                      <m:t>𝑥</m:t>
                    </m:r>
                    <m:r>
                      <a:rPr lang="en-US" sz="1800" b="0" i="1">
                        <a:latin typeface="Cambria Math"/>
                      </a:rPr>
                      <m:t>=2 </m:t>
                    </m:r>
                    <m:r>
                      <a:rPr lang="en-US" sz="1800" b="0" i="1">
                        <a:latin typeface="Cambria Math"/>
                      </a:rPr>
                      <m:t>𝑐𝑚</m:t>
                    </m:r>
                    <m:r>
                      <a:rPr lang="en-US" sz="1800" b="0" i="1">
                        <a:latin typeface="Cambria Math"/>
                      </a:rPr>
                      <m:t>, </m:t>
                    </m:r>
                    <m:r>
                      <a:rPr lang="en-US" sz="1800" b="0" i="1">
                        <a:latin typeface="Cambria Math"/>
                      </a:rPr>
                      <m:t>𝑎</m:t>
                    </m:r>
                    <m:r>
                      <a:rPr lang="en-US" sz="1800" b="0" i="1">
                        <a:latin typeface="Cambria Math"/>
                      </a:rPr>
                      <m:t>=?</m:t>
                    </m:r>
                  </m:oMath>
                </a14:m>
                <a:endParaRPr lang="en-US" sz="1800" dirty="0"/>
              </a:p>
              <a:p>
                <a14:m>
                  <m:oMath xmlns:m="http://schemas.openxmlformats.org/officeDocument/2006/math">
                    <m:sSup>
                      <m:sSupPr>
                        <m:ctrlPr>
                          <a:rPr lang="en-US" sz="1800" i="1" smtClean="0">
                            <a:latin typeface="Cambria Math" panose="02040503050406030204" pitchFamily="18" charset="0"/>
                          </a:rPr>
                        </m:ctrlPr>
                      </m:sSupPr>
                      <m:e>
                        <m:r>
                          <a:rPr lang="en-US" sz="1800" b="0" i="1">
                            <a:latin typeface="Cambria Math"/>
                          </a:rPr>
                          <m:t>𝑣</m:t>
                        </m:r>
                      </m:e>
                      <m:sup>
                        <m:r>
                          <a:rPr lang="en-US" sz="1800" b="0" i="1">
                            <a:latin typeface="Cambria Math"/>
                          </a:rPr>
                          <m:t>2</m:t>
                        </m:r>
                      </m:sup>
                    </m:sSup>
                    <m:r>
                      <a:rPr lang="en-US" sz="1800" b="0" i="1">
                        <a:latin typeface="Cambria Math"/>
                      </a:rPr>
                      <m:t>=</m:t>
                    </m:r>
                    <m:sSubSup>
                      <m:sSubSupPr>
                        <m:ctrlPr>
                          <a:rPr lang="en-US" sz="1800" i="1">
                            <a:latin typeface="Cambria Math" panose="02040503050406030204" pitchFamily="18" charset="0"/>
                          </a:rPr>
                        </m:ctrlPr>
                      </m:sSubSupPr>
                      <m:e>
                        <m:r>
                          <a:rPr lang="en-US" sz="1800" b="0" i="1">
                            <a:latin typeface="Cambria Math"/>
                          </a:rPr>
                          <m:t>𝑣</m:t>
                        </m:r>
                      </m:e>
                      <m:sub>
                        <m:r>
                          <a:rPr lang="en-US" sz="1800" b="0" i="1">
                            <a:latin typeface="Cambria Math"/>
                          </a:rPr>
                          <m:t>0</m:t>
                        </m:r>
                      </m:sub>
                      <m:sup>
                        <m:r>
                          <a:rPr lang="en-US" sz="1800" b="0" i="1">
                            <a:latin typeface="Cambria Math"/>
                          </a:rPr>
                          <m:t>2</m:t>
                        </m:r>
                      </m:sup>
                    </m:sSubSup>
                    <m:r>
                      <a:rPr lang="en-US" sz="1800" b="0" i="1">
                        <a:latin typeface="Cambria Math"/>
                      </a:rPr>
                      <m:t>+2</m:t>
                    </m:r>
                    <m:r>
                      <a:rPr lang="en-US" sz="1800" b="0" i="1">
                        <a:latin typeface="Cambria Math"/>
                      </a:rPr>
                      <m:t>𝑎</m:t>
                    </m:r>
                    <m:d>
                      <m:dPr>
                        <m:ctrlPr>
                          <a:rPr lang="en-US" sz="1800" i="1">
                            <a:latin typeface="Cambria Math" panose="02040503050406030204" pitchFamily="18" charset="0"/>
                          </a:rPr>
                        </m:ctrlPr>
                      </m:dPr>
                      <m:e>
                        <m:r>
                          <a:rPr lang="en-US" sz="1800" b="0" i="1">
                            <a:latin typeface="Cambria Math"/>
                          </a:rPr>
                          <m:t>𝑥</m:t>
                        </m:r>
                        <m:r>
                          <a:rPr lang="en-US" sz="1800" b="0" i="1">
                            <a:latin typeface="Cambria Math"/>
                          </a:rPr>
                          <m:t>−</m:t>
                        </m:r>
                        <m:sSub>
                          <m:sSubPr>
                            <m:ctrlPr>
                              <a:rPr lang="en-US" sz="1800" i="1">
                                <a:latin typeface="Cambria Math" panose="02040503050406030204" pitchFamily="18" charset="0"/>
                              </a:rPr>
                            </m:ctrlPr>
                          </m:sSubPr>
                          <m:e>
                            <m:r>
                              <a:rPr lang="en-US" sz="1800" b="0" i="1">
                                <a:latin typeface="Cambria Math"/>
                              </a:rPr>
                              <m:t>𝑥</m:t>
                            </m:r>
                          </m:e>
                          <m:sub>
                            <m:r>
                              <a:rPr lang="en-US" sz="1800" b="0" i="1">
                                <a:latin typeface="Cambria Math"/>
                              </a:rPr>
                              <m:t>0</m:t>
                            </m:r>
                          </m:sub>
                        </m:sSub>
                      </m:e>
                    </m:d>
                  </m:oMath>
                </a14:m>
                <a:endParaRPr lang="en-US" sz="1800" dirty="0"/>
              </a:p>
              <a:p>
                <a14:m>
                  <m:oMath xmlns:m="http://schemas.openxmlformats.org/officeDocument/2006/math">
                    <m:r>
                      <a:rPr lang="en-US" sz="1800" b="0" i="1">
                        <a:latin typeface="Cambria Math"/>
                      </a:rPr>
                      <m:t>𝑎</m:t>
                    </m:r>
                    <m:r>
                      <a:rPr lang="en-US" sz="1800" b="0" i="1">
                        <a:latin typeface="Cambria Math"/>
                      </a:rPr>
                      <m:t>=169</m:t>
                    </m:r>
                    <m:f>
                      <m:fPr>
                        <m:ctrlPr>
                          <a:rPr lang="en-US" sz="1800" i="1">
                            <a:latin typeface="Cambria Math" panose="02040503050406030204" pitchFamily="18" charset="0"/>
                          </a:rPr>
                        </m:ctrlPr>
                      </m:fPr>
                      <m:num>
                        <m:r>
                          <a:rPr lang="en-US" sz="1800" b="0" i="1">
                            <a:latin typeface="Cambria Math"/>
                          </a:rPr>
                          <m:t>𝑐𝑚</m:t>
                        </m:r>
                      </m:num>
                      <m:den>
                        <m:sSup>
                          <m:sSupPr>
                            <m:ctrlPr>
                              <a:rPr lang="en-US" sz="1800" i="1">
                                <a:latin typeface="Cambria Math" panose="02040503050406030204" pitchFamily="18" charset="0"/>
                              </a:rPr>
                            </m:ctrlPr>
                          </m:sSupPr>
                          <m:e>
                            <m:r>
                              <a:rPr lang="en-US" sz="1800" b="0" i="1">
                                <a:latin typeface="Cambria Math"/>
                              </a:rPr>
                              <m:t>𝑠</m:t>
                            </m:r>
                          </m:e>
                          <m:sup>
                            <m:r>
                              <a:rPr lang="en-US" sz="1800" b="0" i="1">
                                <a:latin typeface="Cambria Math"/>
                              </a:rPr>
                              <m:t>2</m:t>
                            </m:r>
                          </m:sup>
                        </m:sSup>
                      </m:den>
                    </m:f>
                  </m:oMath>
                </a14:m>
                <a:endParaRPr lang="en-US" sz="1800" dirty="0"/>
              </a:p>
              <a:p>
                <a:endParaRPr lang="en-US" sz="1800" dirty="0"/>
              </a:p>
            </p:txBody>
          </p:sp>
        </mc:Choice>
        <mc:Fallback xmlns="">
          <p:sp>
            <p:nvSpPr>
              <p:cNvPr id="7" name="Content Placeholder 2"/>
              <p:cNvSpPr>
                <a:spLocks noGrp="1" noRot="1" noChangeAspect="1" noMove="1" noResize="1" noEditPoints="1" noAdjustHandles="1" noChangeArrowheads="1" noChangeShapeType="1" noTextEdit="1"/>
              </p:cNvSpPr>
              <p:nvPr>
                <p:ph sz="half" idx="1"/>
              </p:nvPr>
            </p:nvSpPr>
            <p:spPr>
              <a:blipFill>
                <a:blip r:embed="rId3"/>
                <a:stretch>
                  <a:fillRect l="-810" t="-1739" r="-12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ontent Placeholder 4"/>
              <p:cNvSpPr>
                <a:spLocks noGrp="1"/>
              </p:cNvSpPr>
              <p:nvPr>
                <p:ph sz="half" idx="2"/>
              </p:nvPr>
            </p:nvSpPr>
            <p:spPr/>
            <p:txBody>
              <a:bodyPr/>
              <a:lstStyle/>
              <a:p>
                <a14:m>
                  <m:oMath xmlns:m="http://schemas.openxmlformats.org/officeDocument/2006/math">
                    <m:sSub>
                      <m:sSubPr>
                        <m:ctrlPr>
                          <a:rPr lang="en-US" sz="2000" i="1" smtClean="0">
                            <a:latin typeface="Cambria Math" panose="02040503050406030204" pitchFamily="18" charset="0"/>
                          </a:rPr>
                        </m:ctrlPr>
                      </m:sSubPr>
                      <m:e>
                        <m:r>
                          <a:rPr lang="en-US" sz="2000" b="0" i="1">
                            <a:latin typeface="Cambria Math"/>
                          </a:rPr>
                          <m:t>𝑣</m:t>
                        </m:r>
                      </m:e>
                      <m:sub>
                        <m:r>
                          <a:rPr lang="en-US" sz="2000" b="0" i="1">
                            <a:latin typeface="Cambria Math"/>
                          </a:rPr>
                          <m:t>0</m:t>
                        </m:r>
                      </m:sub>
                    </m:sSub>
                    <m:r>
                      <a:rPr lang="en-US" sz="2000" b="0" i="1">
                        <a:latin typeface="Cambria Math"/>
                      </a:rPr>
                      <m:t>=0</m:t>
                    </m:r>
                    <m:f>
                      <m:fPr>
                        <m:ctrlPr>
                          <a:rPr lang="en-US" sz="2000" i="1">
                            <a:latin typeface="Cambria Math" panose="02040503050406030204" pitchFamily="18" charset="0"/>
                          </a:rPr>
                        </m:ctrlPr>
                      </m:fPr>
                      <m:num>
                        <m:r>
                          <a:rPr lang="en-US" sz="2000" b="0" i="1" smtClean="0">
                            <a:latin typeface="Cambria Math" panose="02040503050406030204" pitchFamily="18" charset="0"/>
                          </a:rPr>
                          <m:t>𝑐</m:t>
                        </m:r>
                        <m:r>
                          <a:rPr lang="en-US" sz="2000" b="0" i="1">
                            <a:latin typeface="Cambria Math"/>
                          </a:rPr>
                          <m:t>𝑚</m:t>
                        </m:r>
                      </m:num>
                      <m:den>
                        <m:r>
                          <a:rPr lang="en-US" sz="2000" b="0" i="1">
                            <a:latin typeface="Cambria Math"/>
                          </a:rPr>
                          <m:t>𝑠</m:t>
                        </m:r>
                      </m:den>
                    </m:f>
                    <m:r>
                      <a:rPr lang="en-US" sz="2000" b="0" i="1">
                        <a:latin typeface="Cambria Math"/>
                      </a:rPr>
                      <m:t>,</m:t>
                    </m:r>
                    <m:r>
                      <a:rPr lang="en-US" sz="2000" b="0" i="1">
                        <a:latin typeface="Cambria Math"/>
                      </a:rPr>
                      <m:t>𝑣</m:t>
                    </m:r>
                    <m:r>
                      <a:rPr lang="en-US" sz="2000" b="0" i="1">
                        <a:latin typeface="Cambria Math"/>
                      </a:rPr>
                      <m:t>=26</m:t>
                    </m:r>
                    <m:f>
                      <m:fPr>
                        <m:ctrlPr>
                          <a:rPr lang="en-US" sz="2000" i="1">
                            <a:latin typeface="Cambria Math" panose="02040503050406030204" pitchFamily="18" charset="0"/>
                          </a:rPr>
                        </m:ctrlPr>
                      </m:fPr>
                      <m:num>
                        <m:r>
                          <a:rPr lang="en-US" sz="2000" b="0" i="1">
                            <a:latin typeface="Cambria Math"/>
                          </a:rPr>
                          <m:t>𝑐𝑚</m:t>
                        </m:r>
                      </m:num>
                      <m:den>
                        <m:r>
                          <a:rPr lang="en-US" sz="2000" b="0" i="1">
                            <a:latin typeface="Cambria Math"/>
                          </a:rPr>
                          <m:t>𝑠</m:t>
                        </m:r>
                      </m:den>
                    </m:f>
                    <m:r>
                      <a:rPr lang="en-US" sz="2000" b="0" i="1">
                        <a:latin typeface="Cambria Math"/>
                      </a:rPr>
                      <m:t>, </m:t>
                    </m:r>
                    <m:r>
                      <a:rPr lang="en-US" sz="2000" b="0" i="1">
                        <a:latin typeface="Cambria Math"/>
                      </a:rPr>
                      <m:t>𝛥</m:t>
                    </m:r>
                    <m:r>
                      <a:rPr lang="en-US" sz="2000" b="0" i="1">
                        <a:latin typeface="Cambria Math"/>
                      </a:rPr>
                      <m:t>𝑥</m:t>
                    </m:r>
                    <m:r>
                      <a:rPr lang="en-US" sz="2000" b="0" i="1">
                        <a:latin typeface="Cambria Math"/>
                      </a:rPr>
                      <m:t>=2 </m:t>
                    </m:r>
                    <m:r>
                      <a:rPr lang="en-US" sz="2000" b="0" i="1">
                        <a:latin typeface="Cambria Math"/>
                      </a:rPr>
                      <m:t>𝑐𝑚</m:t>
                    </m:r>
                    <m:r>
                      <a:rPr lang="en-US" sz="2000" b="0" i="1">
                        <a:latin typeface="Cambria Math"/>
                      </a:rPr>
                      <m:t>, </m:t>
                    </m:r>
                    <m:r>
                      <a:rPr lang="en-US" sz="2000" b="0" i="1">
                        <a:latin typeface="Cambria Math"/>
                      </a:rPr>
                      <m:t>𝑡</m:t>
                    </m:r>
                    <m:r>
                      <a:rPr lang="en-US" sz="2000" b="0" i="1">
                        <a:latin typeface="Cambria Math"/>
                      </a:rPr>
                      <m:t>=?</m:t>
                    </m:r>
                  </m:oMath>
                </a14:m>
                <a:endParaRPr lang="en-US" sz="2000" dirty="0"/>
              </a:p>
              <a:p>
                <a14:m>
                  <m:oMath xmlns:m="http://schemas.openxmlformats.org/officeDocument/2006/math">
                    <m:r>
                      <a:rPr lang="en-US" sz="2000" b="0" i="1">
                        <a:latin typeface="Cambria Math"/>
                      </a:rPr>
                      <m:t>𝑥</m:t>
                    </m:r>
                    <m:r>
                      <a:rPr lang="en-US" sz="2000" b="0" i="1">
                        <a:latin typeface="Cambria Math"/>
                      </a:rPr>
                      <m:t>=</m:t>
                    </m:r>
                    <m:bar>
                      <m:barPr>
                        <m:pos m:val="top"/>
                        <m:ctrlPr>
                          <a:rPr lang="en-US" sz="2000" b="0" i="1" smtClean="0">
                            <a:latin typeface="Cambria Math" panose="02040503050406030204" pitchFamily="18" charset="0"/>
                          </a:rPr>
                        </m:ctrlPr>
                      </m:barPr>
                      <m:e>
                        <m:r>
                          <a:rPr lang="en-US" sz="2000" b="0" i="1" smtClean="0">
                            <a:latin typeface="Cambria Math" panose="02040503050406030204" pitchFamily="18" charset="0"/>
                          </a:rPr>
                          <m:t>𝑣</m:t>
                        </m:r>
                      </m:e>
                    </m:bar>
                    <m:r>
                      <a:rPr lang="en-US" sz="2000" b="0" i="1" smtClean="0">
                        <a:latin typeface="Cambria Math" panose="02040503050406030204" pitchFamily="18" charset="0"/>
                      </a:rPr>
                      <m:t>𝑡</m:t>
                    </m:r>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b="0" i="1">
                            <a:latin typeface="Cambria Math"/>
                          </a:rPr>
                          <m:t>𝑥</m:t>
                        </m:r>
                      </m:e>
                      <m:sub>
                        <m:r>
                          <a:rPr lang="en-US" sz="2000" b="0" i="1">
                            <a:latin typeface="Cambria Math"/>
                          </a:rPr>
                          <m:t>0</m:t>
                        </m:r>
                      </m:sub>
                    </m:sSub>
                    <m:r>
                      <a:rPr lang="en-US" sz="2000" b="0" i="1">
                        <a:latin typeface="Cambria Math"/>
                      </a:rPr>
                      <m:t>;</m:t>
                    </m:r>
                    <m:bar>
                      <m:barPr>
                        <m:pos m:val="top"/>
                        <m:ctrlPr>
                          <a:rPr lang="en-US" sz="2000" i="1">
                            <a:latin typeface="Cambria Math" panose="02040503050406030204" pitchFamily="18" charset="0"/>
                          </a:rPr>
                        </m:ctrlPr>
                      </m:barPr>
                      <m:e>
                        <m:r>
                          <a:rPr lang="en-US" sz="2000" b="0" i="1">
                            <a:latin typeface="Cambria Math"/>
                          </a:rPr>
                          <m:t>𝑣</m:t>
                        </m:r>
                      </m:e>
                    </m:bar>
                    <m:r>
                      <a:rPr lang="en-US" sz="2000" b="0" i="1">
                        <a:latin typeface="Cambria Math"/>
                      </a:rPr>
                      <m:t>=</m:t>
                    </m:r>
                    <m:f>
                      <m:fPr>
                        <m:ctrlPr>
                          <a:rPr lang="en-US" sz="2000" i="1">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a:latin typeface="Cambria Math"/>
                              </a:rPr>
                              <m:t>𝑣</m:t>
                            </m:r>
                          </m:e>
                          <m:sub>
                            <m:r>
                              <a:rPr lang="en-US" sz="2000" b="0" i="1" smtClean="0">
                                <a:latin typeface="Cambria Math" panose="02040503050406030204" pitchFamily="18" charset="0"/>
                              </a:rPr>
                              <m:t>0</m:t>
                            </m:r>
                          </m:sub>
                        </m:sSub>
                        <m:r>
                          <a:rPr lang="en-US" sz="2000" b="0" i="1">
                            <a:latin typeface="Cambria Math"/>
                          </a:rPr>
                          <m:t>+</m:t>
                        </m:r>
                        <m:r>
                          <a:rPr lang="en-US" sz="2000" b="0" i="1" smtClean="0">
                            <a:latin typeface="Cambria Math" panose="02040503050406030204" pitchFamily="18" charset="0"/>
                          </a:rPr>
                          <m:t>𝑣</m:t>
                        </m:r>
                      </m:num>
                      <m:den>
                        <m:r>
                          <a:rPr lang="en-US" sz="2000" b="0" i="1">
                            <a:latin typeface="Cambria Math"/>
                          </a:rPr>
                          <m:t>2</m:t>
                        </m:r>
                      </m:den>
                    </m:f>
                  </m:oMath>
                </a14:m>
                <a:endParaRPr lang="en-US" sz="2000" dirty="0"/>
              </a:p>
              <a:p>
                <a14:m>
                  <m:oMath xmlns:m="http://schemas.openxmlformats.org/officeDocument/2006/math">
                    <m:r>
                      <a:rPr lang="en-US" sz="2000" b="0" i="1">
                        <a:latin typeface="Cambria Math"/>
                      </a:rPr>
                      <m:t>𝑡</m:t>
                    </m:r>
                    <m:r>
                      <a:rPr lang="en-US" sz="2000" b="0" i="1">
                        <a:latin typeface="Cambria Math"/>
                      </a:rPr>
                      <m:t>=0.15 </m:t>
                    </m:r>
                    <m:r>
                      <a:rPr lang="en-US" sz="2000" b="0" i="1">
                        <a:latin typeface="Cambria Math"/>
                      </a:rPr>
                      <m:t>𝑠</m:t>
                    </m:r>
                  </m:oMath>
                </a14:m>
                <a:endParaRPr lang="en-US" sz="2000" dirty="0"/>
              </a:p>
              <a:p>
                <a:endParaRPr lang="en-US" dirty="0"/>
              </a:p>
            </p:txBody>
          </p:sp>
        </mc:Choice>
        <mc:Fallback xmlns="">
          <p:sp>
            <p:nvSpPr>
              <p:cNvPr id="8" name="Content Placeholder 4"/>
              <p:cNvSpPr>
                <a:spLocks noGrp="1" noRot="1" noChangeAspect="1" noMove="1" noResize="1" noEditPoints="1" noAdjustHandles="1" noChangeArrowheads="1" noChangeShapeType="1" noTextEdit="1"/>
              </p:cNvSpPr>
              <p:nvPr>
                <p:ph sz="half" idx="2"/>
              </p:nvPr>
            </p:nvSpPr>
            <p:spPr>
              <a:blipFill>
                <a:blip r:embed="rId4"/>
                <a:stretch>
                  <a:fillRect l="-1215" t="-348"/>
                </a:stretch>
              </a:blipFill>
            </p:spPr>
            <p:txBody>
              <a:bodyPr/>
              <a:lstStyle/>
              <a:p>
                <a:r>
                  <a:rPr lang="en-US">
                    <a:noFill/>
                  </a:rPr>
                  <a:t> </a:t>
                </a:r>
              </a:p>
            </p:txBody>
          </p:sp>
        </mc:Fallback>
      </mc:AlternateContent>
    </p:spTree>
    <p:extLst>
      <p:ext uri="{BB962C8B-B14F-4D97-AF65-F5344CB8AC3E}">
        <p14:creationId xmlns:p14="http://schemas.microsoft.com/office/powerpoint/2010/main" val="180425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01-05 homework</a:t>
            </a:r>
          </a:p>
        </p:txBody>
      </p:sp>
      <p:sp>
        <p:nvSpPr>
          <p:cNvPr id="6" name="Content Placeholder 5"/>
          <p:cNvSpPr>
            <a:spLocks noGrp="1"/>
          </p:cNvSpPr>
          <p:nvPr>
            <p:ph sz="half" idx="2"/>
          </p:nvPr>
        </p:nvSpPr>
        <p:spPr/>
        <p:txBody>
          <a:bodyPr/>
          <a:lstStyle/>
          <a:p>
            <a:endParaRPr lang="en-US"/>
          </a:p>
        </p:txBody>
      </p:sp>
      <p:sp>
        <p:nvSpPr>
          <p:cNvPr id="7" name="Content Placeholder 1"/>
          <p:cNvSpPr>
            <a:spLocks noGrp="1"/>
          </p:cNvSpPr>
          <p:nvPr>
            <p:ph sz="half" idx="1"/>
          </p:nvPr>
        </p:nvSpPr>
        <p:spPr/>
        <p:txBody>
          <a:bodyPr>
            <a:normAutofit/>
          </a:bodyPr>
          <a:lstStyle/>
          <a:p>
            <a:r>
              <a:rPr lang="en-US" dirty="0"/>
              <a:t>Practice problem solving by solving problems</a:t>
            </a:r>
          </a:p>
          <a:p>
            <a:endParaRPr lang="en-US" dirty="0"/>
          </a:p>
          <a:p>
            <a:r>
              <a:rPr lang="en-US" dirty="0"/>
              <a:t>Read 2.7</a:t>
            </a:r>
          </a:p>
        </p:txBody>
      </p:sp>
    </p:spTree>
    <p:extLst>
      <p:ext uri="{BB962C8B-B14F-4D97-AF65-F5344CB8AC3E}">
        <p14:creationId xmlns:p14="http://schemas.microsoft.com/office/powerpoint/2010/main" val="16210575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A9DCB-F258-45C1-902D-47493F173FA4}"/>
              </a:ext>
            </a:extLst>
          </p:cNvPr>
          <p:cNvSpPr>
            <a:spLocks noGrp="1"/>
          </p:cNvSpPr>
          <p:nvPr>
            <p:ph type="title"/>
          </p:nvPr>
        </p:nvSpPr>
        <p:spPr/>
        <p:txBody>
          <a:bodyPr/>
          <a:lstStyle/>
          <a:p>
            <a:r>
              <a:rPr lang="en-US" sz="4800" dirty="0"/>
              <a:t>01-06 Falling Objects</a:t>
            </a:r>
            <a:endParaRPr lang="en-US" dirty="0"/>
          </a:p>
        </p:txBody>
      </p:sp>
      <p:sp>
        <p:nvSpPr>
          <p:cNvPr id="3" name="Text Placeholder 2">
            <a:extLst>
              <a:ext uri="{FF2B5EF4-FFF2-40B4-BE49-F238E27FC236}">
                <a16:creationId xmlns:a16="http://schemas.microsoft.com/office/drawing/2014/main" id="{52B673C2-3E5F-4A55-92C1-7C7FF816A8EA}"/>
              </a:ext>
            </a:extLst>
          </p:cNvPr>
          <p:cNvSpPr>
            <a:spLocks noGrp="1"/>
          </p:cNvSpPr>
          <p:nvPr>
            <p:ph type="body" idx="1"/>
          </p:nvPr>
        </p:nvSpPr>
        <p:spPr/>
        <p:txBody>
          <a:bodyPr/>
          <a:lstStyle/>
          <a:p>
            <a:r>
              <a:rPr lang="en-US" dirty="0"/>
              <a:t>In this lesson you will…</a:t>
            </a:r>
          </a:p>
          <a:p>
            <a:r>
              <a:rPr lang="en-US" dirty="0"/>
              <a:t>• Describe the effects of gravity on objects in motion.</a:t>
            </a:r>
          </a:p>
          <a:p>
            <a:r>
              <a:rPr lang="en-US" dirty="0"/>
              <a:t>• Describe the motion of objects that are in free fall.</a:t>
            </a:r>
          </a:p>
          <a:p>
            <a:r>
              <a:rPr lang="en-US" dirty="0"/>
              <a:t>• Calculate the position and velocity of objects in free fall.</a:t>
            </a:r>
            <a:endParaRPr lang="en-US" b="1" dirty="0"/>
          </a:p>
        </p:txBody>
      </p:sp>
    </p:spTree>
    <p:extLst>
      <p:ext uri="{BB962C8B-B14F-4D97-AF65-F5344CB8AC3E}">
        <p14:creationId xmlns:p14="http://schemas.microsoft.com/office/powerpoint/2010/main" val="24379898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01-06 Falling Objects</a:t>
            </a:r>
          </a:p>
        </p:txBody>
      </p:sp>
      <mc:AlternateContent xmlns:mc="http://schemas.openxmlformats.org/markup-compatibility/2006" xmlns:a14="http://schemas.microsoft.com/office/drawing/2010/main">
        <mc:Choice Requires="a14">
          <p:sp>
            <p:nvSpPr>
              <p:cNvPr id="7" name="Content Placeholder 2"/>
              <p:cNvSpPr>
                <a:spLocks noGrp="1"/>
              </p:cNvSpPr>
              <p:nvPr>
                <p:ph sz="half" idx="1"/>
              </p:nvPr>
            </p:nvSpPr>
            <p:spPr/>
            <p:txBody>
              <a:bodyPr>
                <a:normAutofit fontScale="85000" lnSpcReduction="10000"/>
              </a:bodyPr>
              <a:lstStyle/>
              <a:p>
                <a:r>
                  <a:rPr lang="en-US" dirty="0"/>
                  <a:t>Complete the lab on your worksheet</a:t>
                </a:r>
              </a:p>
              <a:p>
                <a:endParaRPr lang="en-US" dirty="0"/>
              </a:p>
              <a:p>
                <a:r>
                  <a:rPr lang="en-US" dirty="0"/>
                  <a:t>We have already learned that </a:t>
                </a:r>
              </a:p>
              <a:p>
                <a:pPr marL="0" indent="0">
                  <a:buNone/>
                </a:pPr>
                <a14:m>
                  <m:oMathPara xmlns:m="http://schemas.openxmlformats.org/officeDocument/2006/math">
                    <m:oMathParaPr>
                      <m:jc m:val="centerGroup"/>
                    </m:oMathParaPr>
                    <m:oMath xmlns:m="http://schemas.openxmlformats.org/officeDocument/2006/math">
                      <m:bar>
                        <m:barPr>
                          <m:pos m:val="top"/>
                          <m:ctrlPr>
                            <a:rPr lang="en-US" i="1" dirty="0" smtClean="0">
                              <a:latin typeface="Cambria Math" panose="02040503050406030204" pitchFamily="18" charset="0"/>
                            </a:rPr>
                          </m:ctrlPr>
                        </m:barPr>
                        <m:e>
                          <m:r>
                            <a:rPr lang="en-US" i="1" dirty="0" smtClean="0">
                              <a:latin typeface="Cambria Math" panose="02040503050406030204" pitchFamily="18" charset="0"/>
                            </a:rPr>
                            <m:t>𝑣</m:t>
                          </m:r>
                        </m:e>
                      </m:bar>
                      <m:r>
                        <a:rPr lang="en-US" i="1" dirty="0" smtClean="0">
                          <a:latin typeface="Cambria Math" panose="02040503050406030204" pitchFamily="18" charset="0"/>
                        </a:rPr>
                        <m:t>=</m:t>
                      </m:r>
                      <m:f>
                        <m:fPr>
                          <m:ctrlPr>
                            <a:rPr lang="en-US" i="1" dirty="0" smtClean="0">
                              <a:latin typeface="Cambria Math" panose="02040503050406030204" pitchFamily="18" charset="0"/>
                            </a:rPr>
                          </m:ctrlPr>
                        </m:fPr>
                        <m:num>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𝑣</m:t>
                              </m:r>
                            </m:e>
                            <m:sub>
                              <m:r>
                                <a:rPr lang="en-US" i="1" dirty="0" smtClean="0">
                                  <a:latin typeface="Cambria Math" panose="02040503050406030204" pitchFamily="18" charset="0"/>
                                </a:rPr>
                                <m:t>𝑓</m:t>
                              </m:r>
                            </m:sub>
                          </m:sSub>
                          <m:r>
                            <a:rPr lang="en-US" i="1" dirty="0" smtClean="0">
                              <a:latin typeface="Cambria Math" panose="02040503050406030204" pitchFamily="18" charset="0"/>
                            </a:rPr>
                            <m:t>+</m:t>
                          </m:r>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𝑣</m:t>
                              </m:r>
                            </m:e>
                            <m:sub>
                              <m:r>
                                <a:rPr lang="en-US" i="1" dirty="0" smtClean="0">
                                  <a:latin typeface="Cambria Math" panose="02040503050406030204" pitchFamily="18" charset="0"/>
                                </a:rPr>
                                <m:t>0</m:t>
                              </m:r>
                            </m:sub>
                          </m:sSub>
                        </m:num>
                        <m:den>
                          <m:r>
                            <a:rPr lang="en-US" i="1" dirty="0" smtClean="0">
                              <a:latin typeface="Cambria Math" panose="02040503050406030204" pitchFamily="18" charset="0"/>
                            </a:rPr>
                            <m:t>2</m:t>
                          </m:r>
                        </m:den>
                      </m:f>
                    </m:oMath>
                  </m:oMathPara>
                </a14:m>
                <a:endParaRPr lang="en-US" dirty="0"/>
              </a:p>
              <a:p>
                <a:r>
                  <a:rPr lang="en-US" dirty="0"/>
                  <a:t>If the initial velocity is 0 and the acceleration is constant, then </a:t>
                </a:r>
              </a:p>
              <a:p>
                <a:pPr marL="0" indent="0">
                  <a:buNone/>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𝑣</m:t>
                          </m:r>
                        </m:e>
                        <m:sub>
                          <m:r>
                            <a:rPr lang="en-US" i="1" dirty="0" smtClean="0">
                              <a:latin typeface="Cambria Math" panose="02040503050406030204" pitchFamily="18" charset="0"/>
                            </a:rPr>
                            <m:t>𝑓</m:t>
                          </m:r>
                        </m:sub>
                      </m:sSub>
                      <m:r>
                        <a:rPr lang="en-US" i="1" dirty="0" smtClean="0">
                          <a:latin typeface="Cambria Math" panose="02040503050406030204" pitchFamily="18" charset="0"/>
                        </a:rPr>
                        <m:t>=2</m:t>
                      </m:r>
                      <m:bar>
                        <m:barPr>
                          <m:pos m:val="top"/>
                          <m:ctrlPr>
                            <a:rPr lang="en-US" i="1" dirty="0" smtClean="0">
                              <a:latin typeface="Cambria Math" panose="02040503050406030204" pitchFamily="18" charset="0"/>
                            </a:rPr>
                          </m:ctrlPr>
                        </m:barPr>
                        <m:e>
                          <m:r>
                            <a:rPr lang="en-US" i="1" dirty="0" smtClean="0">
                              <a:latin typeface="Cambria Math" panose="02040503050406030204" pitchFamily="18" charset="0"/>
                            </a:rPr>
                            <m:t>𝑣</m:t>
                          </m:r>
                        </m:e>
                      </m:bar>
                    </m:oMath>
                  </m:oMathPara>
                </a14:m>
                <a:endParaRPr lang="en-US" dirty="0"/>
              </a:p>
              <a:p>
                <a:r>
                  <a:rPr lang="en-US" dirty="0"/>
                  <a:t>Also</a:t>
                </a:r>
              </a:p>
              <a:p>
                <a:pPr marL="0" indent="0">
                  <a:buNone/>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𝑎</m:t>
                      </m:r>
                      <m:r>
                        <a:rPr lang="en-US" i="1" dirty="0" smtClean="0">
                          <a:latin typeface="Cambria Math" panose="02040503050406030204" pitchFamily="18" charset="0"/>
                        </a:rPr>
                        <m:t>=</m:t>
                      </m:r>
                      <m:f>
                        <m:fPr>
                          <m:ctrlPr>
                            <a:rPr lang="en-US" i="1" dirty="0" smtClean="0">
                              <a:latin typeface="Cambria Math" panose="02040503050406030204" pitchFamily="18" charset="0"/>
                            </a:rPr>
                          </m:ctrlPr>
                        </m:fPr>
                        <m:num>
                          <m:r>
                            <m:rPr>
                              <m:sty m:val="p"/>
                            </m:rPr>
                            <a:rPr lang="en-US" i="0" dirty="0" smtClean="0">
                              <a:latin typeface="Cambria Math" panose="02040503050406030204" pitchFamily="18" charset="0"/>
                            </a:rPr>
                            <m:t>Δ</m:t>
                          </m:r>
                          <m:r>
                            <a:rPr lang="en-US" i="1" dirty="0" smtClean="0">
                              <a:latin typeface="Cambria Math" panose="02040503050406030204" pitchFamily="18" charset="0"/>
                            </a:rPr>
                            <m:t>𝑣</m:t>
                          </m:r>
                        </m:num>
                        <m:den>
                          <m:r>
                            <m:rPr>
                              <m:sty m:val="p"/>
                            </m:rPr>
                            <a:rPr lang="en-US" i="0" dirty="0" smtClean="0">
                              <a:latin typeface="Cambria Math" panose="02040503050406030204" pitchFamily="18" charset="0"/>
                            </a:rPr>
                            <m:t>Δ</m:t>
                          </m:r>
                          <m:r>
                            <m:rPr>
                              <m:sty m:val="p"/>
                            </m:rPr>
                            <a:rPr lang="en-US" b="0" i="0" dirty="0" smtClean="0">
                              <a:latin typeface="Cambria Math" panose="02040503050406030204" pitchFamily="18" charset="0"/>
                            </a:rPr>
                            <m:t>t</m:t>
                          </m:r>
                        </m:den>
                      </m:f>
                      <m:r>
                        <a:rPr lang="en-US" i="1" dirty="0" smtClean="0">
                          <a:latin typeface="Cambria Math" panose="02040503050406030204" pitchFamily="18" charset="0"/>
                        </a:rPr>
                        <m:t>=</m:t>
                      </m:r>
                      <m:f>
                        <m:fPr>
                          <m:ctrlPr>
                            <a:rPr lang="en-US" i="1" dirty="0" smtClean="0">
                              <a:latin typeface="Cambria Math" panose="02040503050406030204" pitchFamily="18" charset="0"/>
                            </a:rPr>
                          </m:ctrlPr>
                        </m:fPr>
                        <m:num>
                          <m:r>
                            <a:rPr lang="en-US" i="1" dirty="0" smtClean="0">
                              <a:latin typeface="Cambria Math" panose="02040503050406030204" pitchFamily="18" charset="0"/>
                            </a:rPr>
                            <m:t>𝑣</m:t>
                          </m:r>
                          <m:r>
                            <a:rPr lang="en-US" i="1" dirty="0" smtClean="0">
                              <a:latin typeface="Cambria Math" panose="02040503050406030204" pitchFamily="18" charset="0"/>
                            </a:rPr>
                            <m:t>−</m:t>
                          </m:r>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𝑣</m:t>
                              </m:r>
                            </m:e>
                            <m:sub>
                              <m:r>
                                <a:rPr lang="en-US" i="1" dirty="0" smtClean="0">
                                  <a:latin typeface="Cambria Math" panose="02040503050406030204" pitchFamily="18" charset="0"/>
                                </a:rPr>
                                <m:t>0</m:t>
                              </m:r>
                            </m:sub>
                          </m:sSub>
                        </m:num>
                        <m:den>
                          <m:r>
                            <a:rPr lang="en-US" i="1" dirty="0" smtClean="0">
                              <a:latin typeface="Cambria Math" panose="02040503050406030204" pitchFamily="18" charset="0"/>
                            </a:rPr>
                            <m:t>𝑡</m:t>
                          </m:r>
                        </m:den>
                      </m:f>
                    </m:oMath>
                  </m:oMathPara>
                </a14:m>
                <a:endParaRPr lang="en-US" dirty="0"/>
              </a:p>
              <a:p>
                <a:endParaRPr lang="en-US" dirty="0"/>
              </a:p>
            </p:txBody>
          </p:sp>
        </mc:Choice>
        <mc:Fallback xmlns="">
          <p:sp>
            <p:nvSpPr>
              <p:cNvPr id="7" name="Content Placeholder 2"/>
              <p:cNvSpPr>
                <a:spLocks noGrp="1" noRot="1" noChangeAspect="1" noMove="1" noResize="1" noEditPoints="1" noAdjustHandles="1" noChangeArrowheads="1" noChangeShapeType="1" noTextEdit="1"/>
              </p:cNvSpPr>
              <p:nvPr>
                <p:ph sz="half" idx="1"/>
              </p:nvPr>
            </p:nvSpPr>
            <p:spPr>
              <a:blipFill>
                <a:blip r:embed="rId3"/>
                <a:stretch>
                  <a:fillRect l="-1215" t="-26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ontent Placeholder 3"/>
              <p:cNvSpPr>
                <a:spLocks noGrp="1"/>
              </p:cNvSpPr>
              <p:nvPr>
                <p:ph sz="half" idx="2"/>
              </p:nvPr>
            </p:nvSpPr>
            <p:spPr/>
            <p:txBody>
              <a:bodyPr>
                <a:normAutofit fontScale="85000" lnSpcReduction="10000"/>
              </a:bodyPr>
              <a:lstStyle/>
              <a:p>
                <a:pPr marL="457200" lvl="0" indent="-457200">
                  <a:buFont typeface="+mj-lt"/>
                  <a:buAutoNum type="arabicPeriod"/>
                </a:pPr>
                <a:r>
                  <a:rPr lang="en-US" dirty="0"/>
                  <a:t>Use </a:t>
                </a:r>
                <a14:m>
                  <m:oMath xmlns:m="http://schemas.openxmlformats.org/officeDocument/2006/math">
                    <m:bar>
                      <m:barPr>
                        <m:pos m:val="top"/>
                        <m:ctrlPr>
                          <a:rPr lang="en-US" i="1" dirty="0" smtClean="0">
                            <a:latin typeface="Cambria Math" panose="02040503050406030204" pitchFamily="18" charset="0"/>
                          </a:rPr>
                        </m:ctrlPr>
                      </m:barPr>
                      <m:e>
                        <m:r>
                          <a:rPr lang="en-US" i="1" dirty="0" smtClean="0">
                            <a:latin typeface="Cambria Math" panose="02040503050406030204" pitchFamily="18" charset="0"/>
                          </a:rPr>
                          <m:t>𝑣</m:t>
                        </m:r>
                      </m:e>
                    </m:bar>
                    <m:r>
                      <a:rPr lang="en-US" i="1" dirty="0" smtClean="0">
                        <a:latin typeface="Cambria Math" panose="02040503050406030204" pitchFamily="18" charset="0"/>
                      </a:rPr>
                      <m:t>=</m:t>
                    </m:r>
                    <m:f>
                      <m:fPr>
                        <m:ctrlPr>
                          <a:rPr lang="en-US" i="1" dirty="0" smtClean="0">
                            <a:latin typeface="Cambria Math" panose="02040503050406030204" pitchFamily="18" charset="0"/>
                          </a:rPr>
                        </m:ctrlPr>
                      </m:fPr>
                      <m:num>
                        <m:r>
                          <m:rPr>
                            <m:sty m:val="p"/>
                          </m:rPr>
                          <a:rPr lang="en-US" i="0" dirty="0" smtClean="0">
                            <a:latin typeface="Cambria Math" panose="02040503050406030204" pitchFamily="18" charset="0"/>
                          </a:rPr>
                          <m:t>Δ</m:t>
                        </m:r>
                        <m:r>
                          <a:rPr lang="en-US" i="1" dirty="0" smtClean="0">
                            <a:latin typeface="Cambria Math" panose="02040503050406030204" pitchFamily="18" charset="0"/>
                          </a:rPr>
                          <m:t>𝑥</m:t>
                        </m:r>
                      </m:num>
                      <m:den>
                        <m:r>
                          <m:rPr>
                            <m:sty m:val="p"/>
                          </m:rPr>
                          <a:rPr lang="en-US" i="0" dirty="0" smtClean="0">
                            <a:latin typeface="Cambria Math" panose="02040503050406030204" pitchFamily="18" charset="0"/>
                          </a:rPr>
                          <m:t>Δ</m:t>
                        </m:r>
                        <m:r>
                          <a:rPr lang="en-US" i="1" dirty="0" smtClean="0">
                            <a:latin typeface="Cambria Math" panose="02040503050406030204" pitchFamily="18" charset="0"/>
                          </a:rPr>
                          <m:t>𝑡</m:t>
                        </m:r>
                      </m:den>
                    </m:f>
                    <m:r>
                      <a:rPr lang="en-US" i="1" dirty="0" smtClean="0">
                        <a:latin typeface="Cambria Math" panose="02040503050406030204" pitchFamily="18" charset="0"/>
                      </a:rPr>
                      <m:t> </m:t>
                    </m:r>
                  </m:oMath>
                </a14:m>
                <a:r>
                  <a:rPr lang="en-US" dirty="0"/>
                  <a:t>to find the average velocity.</a:t>
                </a:r>
              </a:p>
              <a:p>
                <a:pPr marL="457200" lvl="0" indent="-457200">
                  <a:buFont typeface="+mj-lt"/>
                  <a:buAutoNum type="arabicPeriod"/>
                </a:pPr>
                <a:r>
                  <a:rPr lang="en-US" dirty="0"/>
                  <a:t>Find the final speed of the marble.</a:t>
                </a:r>
              </a:p>
              <a:p>
                <a:pPr marL="457200" lvl="0" indent="-457200">
                  <a:buFont typeface="+mj-lt"/>
                  <a:buAutoNum type="arabicPeriod"/>
                </a:pPr>
                <a:r>
                  <a:rPr lang="en-US" dirty="0"/>
                  <a:t>So calculate the acceleration of the marble.</a:t>
                </a:r>
              </a:p>
              <a:p>
                <a:endParaRPr lang="en-US" dirty="0"/>
              </a:p>
            </p:txBody>
          </p:sp>
        </mc:Choice>
        <mc:Fallback xmlns="">
          <p:sp>
            <p:nvSpPr>
              <p:cNvPr id="8" name="Content Placeholder 3"/>
              <p:cNvSpPr>
                <a:spLocks noGrp="1" noRot="1" noChangeAspect="1" noMove="1" noResize="1" noEditPoints="1" noAdjustHandles="1" noChangeArrowheads="1" noChangeShapeType="1" noTextEdit="1"/>
              </p:cNvSpPr>
              <p:nvPr>
                <p:ph sz="half" idx="2"/>
              </p:nvPr>
            </p:nvSpPr>
            <p:spPr>
              <a:blipFill>
                <a:blip r:embed="rId4"/>
                <a:stretch>
                  <a:fillRect l="-1350" t="-1043"/>
                </a:stretch>
              </a:blipFill>
            </p:spPr>
            <p:txBody>
              <a:bodyPr/>
              <a:lstStyle/>
              <a:p>
                <a:r>
                  <a:rPr lang="en-US">
                    <a:noFill/>
                  </a:rPr>
                  <a:t> </a:t>
                </a:r>
              </a:p>
            </p:txBody>
          </p:sp>
        </mc:Fallback>
      </mc:AlternateContent>
    </p:spTree>
    <p:extLst>
      <p:ext uri="{BB962C8B-B14F-4D97-AF65-F5344CB8AC3E}">
        <p14:creationId xmlns:p14="http://schemas.microsoft.com/office/powerpoint/2010/main" val="25182124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01-06 Falling Objects</a:t>
            </a:r>
          </a:p>
        </p:txBody>
      </p:sp>
      <mc:AlternateContent xmlns:mc="http://schemas.openxmlformats.org/markup-compatibility/2006" xmlns:a14="http://schemas.microsoft.com/office/drawing/2010/main">
        <mc:Choice Requires="a14">
          <p:sp>
            <p:nvSpPr>
              <p:cNvPr id="7" name="Content Placeholder 2"/>
              <p:cNvSpPr>
                <a:spLocks noGrp="1"/>
              </p:cNvSpPr>
              <p:nvPr>
                <p:ph sz="half" idx="1"/>
              </p:nvPr>
            </p:nvSpPr>
            <p:spPr/>
            <p:txBody>
              <a:bodyPr>
                <a:normAutofit/>
              </a:bodyPr>
              <a:lstStyle/>
              <a:p>
                <a:r>
                  <a:rPr lang="en-US" dirty="0"/>
                  <a:t>Free fall is when an object is moving only under the influence of gravity</a:t>
                </a:r>
              </a:p>
              <a:p>
                <a:r>
                  <a:rPr lang="en-US" dirty="0"/>
                  <a:t>In a vacuum all objects fall at same acceleration</a:t>
                </a:r>
              </a:p>
              <a:p>
                <a14:m>
                  <m:oMath xmlns:m="http://schemas.openxmlformats.org/officeDocument/2006/math">
                    <m:r>
                      <a:rPr lang="en-US" b="0" i="1" smtClean="0">
                        <a:latin typeface="Cambria Math"/>
                      </a:rPr>
                      <m:t>𝑔</m:t>
                    </m:r>
                    <m:r>
                      <a:rPr lang="en-US" b="0" i="1" smtClean="0">
                        <a:latin typeface="Cambria Math"/>
                      </a:rPr>
                      <m:t>=9.80</m:t>
                    </m:r>
                    <m:f>
                      <m:fPr>
                        <m:ctrlPr>
                          <a:rPr lang="en-US" b="0" i="1" smtClean="0">
                            <a:latin typeface="Cambria Math" panose="02040503050406030204" pitchFamily="18" charset="0"/>
                          </a:rPr>
                        </m:ctrlPr>
                      </m:fPr>
                      <m:num>
                        <m:r>
                          <a:rPr lang="en-US" b="0" i="1" smtClean="0">
                            <a:latin typeface="Cambria Math"/>
                          </a:rPr>
                          <m:t>𝑚</m:t>
                        </m:r>
                      </m:num>
                      <m:den>
                        <m:sSup>
                          <m:sSupPr>
                            <m:ctrlPr>
                              <a:rPr lang="en-US" b="0" i="1" smtClean="0">
                                <a:latin typeface="Cambria Math" panose="02040503050406030204" pitchFamily="18" charset="0"/>
                              </a:rPr>
                            </m:ctrlPr>
                          </m:sSupPr>
                          <m:e>
                            <m:r>
                              <a:rPr lang="en-US" b="0" i="1" smtClean="0">
                                <a:latin typeface="Cambria Math"/>
                              </a:rPr>
                              <m:t>𝑠</m:t>
                            </m:r>
                          </m:e>
                          <m:sup>
                            <m:r>
                              <a:rPr lang="en-US" b="0" i="1" smtClean="0">
                                <a:latin typeface="Cambria Math"/>
                              </a:rPr>
                              <m:t>2</m:t>
                            </m:r>
                          </m:sup>
                        </m:sSup>
                      </m:den>
                    </m:f>
                    <m:r>
                      <a:rPr lang="en-US" b="0" i="1" smtClean="0">
                        <a:latin typeface="Cambria Math"/>
                      </a:rPr>
                      <m:t>𝑑𝑜𝑤𝑛</m:t>
                    </m:r>
                  </m:oMath>
                </a14:m>
                <a:endParaRPr lang="en-US" dirty="0"/>
              </a:p>
              <a:p>
                <a:r>
                  <a:rPr lang="en-US" dirty="0"/>
                  <a:t>Any object thrown up, down, or dropped has this acceleration</a:t>
                </a:r>
              </a:p>
              <a:p>
                <a:endParaRPr lang="en-US" dirty="0"/>
              </a:p>
              <a:p>
                <a:endParaRPr lang="en-US" dirty="0"/>
              </a:p>
            </p:txBody>
          </p:sp>
        </mc:Choice>
        <mc:Fallback xmlns="">
          <p:sp>
            <p:nvSpPr>
              <p:cNvPr id="7" name="Content Placeholder 2"/>
              <p:cNvSpPr>
                <a:spLocks noGrp="1" noRot="1" noChangeAspect="1" noMove="1" noResize="1" noEditPoints="1" noAdjustHandles="1" noChangeArrowheads="1" noChangeShapeType="1" noTextEdit="1"/>
              </p:cNvSpPr>
              <p:nvPr>
                <p:ph sz="half" idx="1"/>
              </p:nvPr>
            </p:nvSpPr>
            <p:spPr>
              <a:blipFill>
                <a:blip r:embed="rId5"/>
                <a:stretch>
                  <a:fillRect l="-1754" t="-2435" r="-1754"/>
                </a:stretch>
              </a:blipFill>
            </p:spPr>
            <p:txBody>
              <a:bodyPr/>
              <a:lstStyle/>
              <a:p>
                <a:r>
                  <a:rPr lang="en-US">
                    <a:noFill/>
                  </a:rPr>
                  <a:t> </a:t>
                </a:r>
              </a:p>
            </p:txBody>
          </p:sp>
        </mc:Fallback>
      </mc:AlternateContent>
      <p:pic>
        <p:nvPicPr>
          <p:cNvPr id="3" name="hammer-feather-apollo 15">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4629150" y="1187450"/>
            <a:ext cx="4514850" cy="3386138"/>
          </a:xfrm>
        </p:spPr>
      </p:pic>
    </p:spTree>
    <p:extLst>
      <p:ext uri="{BB962C8B-B14F-4D97-AF65-F5344CB8AC3E}">
        <p14:creationId xmlns:p14="http://schemas.microsoft.com/office/powerpoint/2010/main" val="39631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490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3"/>
                </p:tgtEl>
              </p:cMediaNode>
            </p:video>
          </p:childTnLst>
        </p:cTn>
      </p:par>
    </p:tnLst>
    <p:bldLst>
      <p:bldP spid="7"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01-06 Falling Objects</a:t>
            </a:r>
          </a:p>
        </p:txBody>
      </p:sp>
      <p:sp>
        <p:nvSpPr>
          <p:cNvPr id="7" name="Content Placeholder 2"/>
          <p:cNvSpPr>
            <a:spLocks noGrp="1"/>
          </p:cNvSpPr>
          <p:nvPr>
            <p:ph sz="half" idx="1"/>
          </p:nvPr>
        </p:nvSpPr>
        <p:spPr/>
        <p:txBody>
          <a:bodyPr>
            <a:normAutofit/>
          </a:bodyPr>
          <a:lstStyle/>
          <a:p>
            <a:r>
              <a:rPr lang="en-US" dirty="0"/>
              <a:t>Do feather falling demo</a:t>
            </a:r>
          </a:p>
          <a:p>
            <a:endParaRPr lang="en-US" dirty="0"/>
          </a:p>
        </p:txBody>
      </p:sp>
      <p:sp>
        <p:nvSpPr>
          <p:cNvPr id="8" name="Content Placeholder 3"/>
          <p:cNvSpPr>
            <a:spLocks noGrp="1"/>
          </p:cNvSpPr>
          <p:nvPr>
            <p:ph sz="half" idx="2"/>
          </p:nvPr>
        </p:nvSpPr>
        <p:spPr/>
        <p:txBody>
          <a:bodyPr>
            <a:normAutofit/>
          </a:bodyPr>
          <a:lstStyle/>
          <a:p>
            <a:r>
              <a:rPr lang="en-US" dirty="0"/>
              <a:t>Real life</a:t>
            </a:r>
          </a:p>
          <a:p>
            <a:pPr lvl="1"/>
            <a:r>
              <a:rPr lang="en-US" dirty="0"/>
              <a:t>Air resistance</a:t>
            </a:r>
          </a:p>
          <a:p>
            <a:endParaRPr lang="en-US" dirty="0"/>
          </a:p>
          <a:p>
            <a:endParaRPr lang="en-US" dirty="0"/>
          </a:p>
          <a:p>
            <a:r>
              <a:rPr lang="en-US" dirty="0"/>
              <a:t>Use the one-dimensional equations of motion</a:t>
            </a:r>
          </a:p>
        </p:txBody>
      </p:sp>
    </p:spTree>
    <p:extLst>
      <p:ext uri="{BB962C8B-B14F-4D97-AF65-F5344CB8AC3E}">
        <p14:creationId xmlns:p14="http://schemas.microsoft.com/office/powerpoint/2010/main" val="97774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01-01 Introduction, Units, and Uncertainty</a:t>
            </a:r>
            <a:endParaRPr lang="en-US" dirty="0"/>
          </a:p>
        </p:txBody>
      </p:sp>
      <p:sp>
        <p:nvSpPr>
          <p:cNvPr id="5" name="Content Placeholder 4"/>
          <p:cNvSpPr>
            <a:spLocks noGrp="1"/>
          </p:cNvSpPr>
          <p:nvPr>
            <p:ph idx="1"/>
          </p:nvPr>
        </p:nvSpPr>
        <p:spPr/>
        <p:txBody>
          <a:bodyPr>
            <a:normAutofit lnSpcReduction="10000"/>
          </a:bodyPr>
          <a:lstStyle/>
          <a:p>
            <a:r>
              <a:rPr lang="en-US" sz="1800" dirty="0"/>
              <a:t>Model, Theory, Law</a:t>
            </a:r>
          </a:p>
          <a:p>
            <a:pPr lvl="1"/>
            <a:r>
              <a:rPr lang="en-US" sz="1800" dirty="0"/>
              <a:t>Model</a:t>
            </a:r>
          </a:p>
          <a:p>
            <a:pPr lvl="2"/>
            <a:r>
              <a:rPr lang="en-US" sz="1800" dirty="0"/>
              <a:t>A representation of something that is often too difficult (or impossible) to display directly.</a:t>
            </a:r>
          </a:p>
          <a:p>
            <a:pPr lvl="2"/>
            <a:r>
              <a:rPr lang="en-US" sz="1800" dirty="0"/>
              <a:t>It is only accurate under limited situations.</a:t>
            </a:r>
          </a:p>
          <a:p>
            <a:pPr lvl="1"/>
            <a:r>
              <a:rPr lang="en-US" sz="1800" dirty="0"/>
              <a:t>Theory</a:t>
            </a:r>
          </a:p>
          <a:p>
            <a:pPr lvl="2"/>
            <a:r>
              <a:rPr lang="en-US" sz="1800" dirty="0"/>
              <a:t>an explanation for patterns in nature that is supported by scientific evidence and verified multiple times by various groups of researchers.</a:t>
            </a:r>
          </a:p>
          <a:p>
            <a:pPr lvl="1"/>
            <a:r>
              <a:rPr lang="en-US" sz="1800" dirty="0"/>
              <a:t>Law</a:t>
            </a:r>
          </a:p>
          <a:p>
            <a:pPr lvl="2"/>
            <a:r>
              <a:rPr lang="en-US" sz="1800" dirty="0"/>
              <a:t>Uses </a:t>
            </a:r>
            <a:r>
              <a:rPr lang="en-US" sz="1800" b="1" u="sng" dirty="0"/>
              <a:t>concise language </a:t>
            </a:r>
            <a:r>
              <a:rPr lang="en-US" sz="1800" dirty="0"/>
              <a:t>to describe a </a:t>
            </a:r>
            <a:r>
              <a:rPr lang="en-US" sz="1800" b="1" u="sng" dirty="0"/>
              <a:t>generalized pattern </a:t>
            </a:r>
            <a:r>
              <a:rPr lang="en-US" sz="1800" dirty="0"/>
              <a:t>in nature that is supported by scientific evidence and repeated experiments. </a:t>
            </a:r>
          </a:p>
          <a:p>
            <a:pPr lvl="2"/>
            <a:r>
              <a:rPr lang="en-US" sz="1800" dirty="0"/>
              <a:t>Often, a law can be expressed in the form of a single mathematical equation.</a:t>
            </a:r>
          </a:p>
        </p:txBody>
      </p:sp>
      <p:pic>
        <p:nvPicPr>
          <p:cNvPr id="4" name="Picture Placeholder 1"/>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45611" y1="43707" x2="41031" y2="49660"/>
                      </a14:backgroundRemoval>
                    </a14:imgEffect>
                  </a14:imgLayer>
                </a14:imgProps>
              </a:ext>
              <a:ext uri="{28A0092B-C50C-407E-A947-70E740481C1C}">
                <a14:useLocalDpi xmlns:a14="http://schemas.microsoft.com/office/drawing/2010/main" val="0"/>
              </a:ext>
            </a:extLst>
          </a:blip>
          <a:stretch>
            <a:fillRect/>
          </a:stretch>
        </p:blipFill>
        <p:spPr>
          <a:xfrm>
            <a:off x="6934202" y="-27214"/>
            <a:ext cx="2202543" cy="1853667"/>
          </a:xfrm>
          <a:prstGeom prst="rect">
            <a:avLst/>
          </a:prstGeom>
        </p:spPr>
      </p:pic>
    </p:spTree>
    <p:extLst>
      <p:ext uri="{BB962C8B-B14F-4D97-AF65-F5344CB8AC3E}">
        <p14:creationId xmlns:p14="http://schemas.microsoft.com/office/powerpoint/2010/main" val="202973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5">
                                            <p:txEl>
                                              <p:pRg st="7" end="7"/>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01-06 Falling Objects</a:t>
            </a:r>
          </a:p>
        </p:txBody>
      </p:sp>
      <p:pic>
        <p:nvPicPr>
          <p:cNvPr id="5123" name="Picture 3" descr="C:\Program Files\Microsoft Office\MEDIA\CAGCAT10\j0157763.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3028950"/>
            <a:ext cx="2667000" cy="201859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Content Placeholder 2"/>
              <p:cNvSpPr>
                <a:spLocks noGrp="1"/>
              </p:cNvSpPr>
              <p:nvPr>
                <p:ph idx="1"/>
              </p:nvPr>
            </p:nvSpPr>
            <p:spPr/>
            <p:txBody>
              <a:bodyPr>
                <a:normAutofit lnSpcReduction="10000"/>
              </a:bodyPr>
              <a:lstStyle/>
              <a:p>
                <a:r>
                  <a:rPr lang="en-US" dirty="0"/>
                  <a:t>You drop a coin from the top of a hundred story building (1000 m).  If you ignore air resistance, how fast will it be falling right before it hits the ground?  </a:t>
                </a:r>
              </a:p>
              <a:p>
                <a14:m>
                  <m:oMath xmlns:m="http://schemas.openxmlformats.org/officeDocument/2006/math">
                    <m:r>
                      <a:rPr lang="en-US" i="1" dirty="0" smtClean="0">
                        <a:latin typeface="Cambria Math"/>
                      </a:rPr>
                      <m:t>𝑣</m:t>
                    </m:r>
                    <m:r>
                      <a:rPr lang="en-US" i="1" baseline="-25000" dirty="0">
                        <a:latin typeface="Cambria Math"/>
                      </a:rPr>
                      <m:t>0</m:t>
                    </m:r>
                    <m:r>
                      <a:rPr lang="en-US" i="1" dirty="0">
                        <a:latin typeface="Cambria Math"/>
                      </a:rPr>
                      <m:t>=</m:t>
                    </m:r>
                    <m:r>
                      <a:rPr lang="en-US" i="1" dirty="0" smtClean="0">
                        <a:latin typeface="Cambria Math"/>
                      </a:rPr>
                      <m:t>0, </m:t>
                    </m:r>
                    <m:r>
                      <a:rPr lang="en-US" i="1" dirty="0" smtClean="0">
                        <a:latin typeface="Cambria Math"/>
                      </a:rPr>
                      <m:t>𝑣</m:t>
                    </m:r>
                    <m:r>
                      <a:rPr lang="en-US" b="0" i="1" dirty="0" smtClean="0">
                        <a:latin typeface="Cambria Math"/>
                      </a:rPr>
                      <m:t>=</m:t>
                    </m:r>
                    <m:r>
                      <a:rPr lang="en-US" i="1" dirty="0">
                        <a:latin typeface="Cambria Math"/>
                      </a:rPr>
                      <m:t> </m:t>
                    </m:r>
                    <m:r>
                      <a:rPr lang="en-US" i="1" dirty="0" smtClean="0">
                        <a:latin typeface="Cambria Math"/>
                      </a:rPr>
                      <m:t>?, </m:t>
                    </m:r>
                    <m:r>
                      <a:rPr lang="en-US" i="1" dirty="0" smtClean="0">
                        <a:latin typeface="Cambria Math"/>
                      </a:rPr>
                      <m:t>𝑎</m:t>
                    </m:r>
                    <m:r>
                      <a:rPr lang="en-US" i="1" dirty="0">
                        <a:latin typeface="Cambria Math"/>
                      </a:rPr>
                      <m:t>=−9.80</m:t>
                    </m:r>
                    <m:f>
                      <m:fPr>
                        <m:ctrlPr>
                          <a:rPr lang="en-US" i="1" dirty="0" smtClean="0">
                            <a:latin typeface="Cambria Math" panose="02040503050406030204" pitchFamily="18" charset="0"/>
                          </a:rPr>
                        </m:ctrlPr>
                      </m:fPr>
                      <m:num>
                        <m:r>
                          <a:rPr lang="en-US" i="1" dirty="0" smtClean="0">
                            <a:latin typeface="Cambria Math"/>
                          </a:rPr>
                          <m:t>𝑚</m:t>
                        </m:r>
                      </m:num>
                      <m:den>
                        <m:r>
                          <a:rPr lang="en-US" i="1" dirty="0" smtClean="0">
                            <a:latin typeface="Cambria Math"/>
                          </a:rPr>
                          <m:t>𝑠</m:t>
                        </m:r>
                        <m:r>
                          <a:rPr lang="en-US" i="1" baseline="30000" dirty="0" smtClean="0">
                            <a:latin typeface="Cambria Math"/>
                          </a:rPr>
                          <m:t>2</m:t>
                        </m:r>
                      </m:den>
                    </m:f>
                    <m:r>
                      <a:rPr lang="en-US" i="1" dirty="0" smtClean="0">
                        <a:latin typeface="Cambria Math"/>
                      </a:rPr>
                      <m:t>, </m:t>
                    </m:r>
                    <m:sSub>
                      <m:sSubPr>
                        <m:ctrlPr>
                          <a:rPr lang="en-US" i="1" dirty="0" smtClean="0">
                            <a:latin typeface="Cambria Math" panose="02040503050406030204" pitchFamily="18" charset="0"/>
                          </a:rPr>
                        </m:ctrlPr>
                      </m:sSubPr>
                      <m:e>
                        <m:r>
                          <a:rPr lang="en-US" i="1" dirty="0" smtClean="0">
                            <a:latin typeface="Cambria Math"/>
                          </a:rPr>
                          <m:t>𝑥</m:t>
                        </m:r>
                      </m:e>
                      <m:sub>
                        <m:r>
                          <a:rPr lang="en-US" i="1" dirty="0" smtClean="0">
                            <a:latin typeface="Cambria Math"/>
                          </a:rPr>
                          <m:t>0</m:t>
                        </m:r>
                      </m:sub>
                    </m:sSub>
                    <m:r>
                      <a:rPr lang="en-US" i="1" dirty="0" smtClean="0">
                        <a:latin typeface="Cambria Math"/>
                      </a:rPr>
                      <m:t>=1000 </m:t>
                    </m:r>
                    <m:r>
                      <a:rPr lang="en-US" i="1" dirty="0">
                        <a:latin typeface="Cambria Math"/>
                      </a:rPr>
                      <m:t>𝑚</m:t>
                    </m:r>
                    <m:r>
                      <a:rPr lang="en-US" b="0" i="1" dirty="0" smtClean="0">
                        <a:latin typeface="Cambria Math"/>
                      </a:rPr>
                      <m:t>, </m:t>
                    </m:r>
                    <m:r>
                      <a:rPr lang="en-US" b="0" i="1" dirty="0" smtClean="0">
                        <a:latin typeface="Cambria Math"/>
                      </a:rPr>
                      <m:t>𝑥</m:t>
                    </m:r>
                    <m:r>
                      <a:rPr lang="en-US" b="0" i="1" dirty="0" smtClean="0">
                        <a:latin typeface="Cambria Math"/>
                      </a:rPr>
                      <m:t>=0 </m:t>
                    </m:r>
                    <m:r>
                      <a:rPr lang="en-US" b="0" i="1" dirty="0" smtClean="0">
                        <a:latin typeface="Cambria Math"/>
                      </a:rPr>
                      <m:t>𝑚</m:t>
                    </m:r>
                  </m:oMath>
                </a14:m>
                <a:endParaRPr lang="en-US" dirty="0"/>
              </a:p>
              <a:p>
                <a:r>
                  <a:rPr lang="en-US" dirty="0"/>
                  <a:t> </a:t>
                </a:r>
                <a14:m>
                  <m:oMath xmlns:m="http://schemas.openxmlformats.org/officeDocument/2006/math">
                    <m:r>
                      <a:rPr lang="en-US" i="1" dirty="0" smtClean="0">
                        <a:latin typeface="Cambria Math"/>
                      </a:rPr>
                      <m:t>𝑣</m:t>
                    </m:r>
                    <m:r>
                      <a:rPr lang="en-US" i="1" baseline="30000" dirty="0">
                        <a:latin typeface="Cambria Math"/>
                      </a:rPr>
                      <m:t>2</m:t>
                    </m:r>
                    <m:r>
                      <a:rPr lang="en-US" i="1" dirty="0">
                        <a:latin typeface="Cambria Math"/>
                      </a:rPr>
                      <m:t>=</m:t>
                    </m:r>
                    <m:r>
                      <a:rPr lang="en-US" i="1" dirty="0">
                        <a:latin typeface="Cambria Math"/>
                      </a:rPr>
                      <m:t>𝑣</m:t>
                    </m:r>
                    <m:r>
                      <a:rPr lang="en-US" i="1" baseline="-25000" dirty="0">
                        <a:latin typeface="Cambria Math"/>
                      </a:rPr>
                      <m:t>0</m:t>
                    </m:r>
                    <m:r>
                      <a:rPr lang="en-US" i="1" baseline="30000" dirty="0">
                        <a:latin typeface="Cambria Math"/>
                      </a:rPr>
                      <m:t>2</m:t>
                    </m:r>
                    <m:r>
                      <a:rPr lang="en-US" i="1" dirty="0">
                        <a:latin typeface="Cambria Math"/>
                      </a:rPr>
                      <m:t>+</m:t>
                    </m:r>
                    <m:r>
                      <a:rPr lang="en-US" i="1" dirty="0" smtClean="0">
                        <a:latin typeface="Cambria Math"/>
                      </a:rPr>
                      <m:t>2</m:t>
                    </m:r>
                    <m:r>
                      <a:rPr lang="en-US" i="1" dirty="0" smtClean="0">
                        <a:latin typeface="Cambria Math"/>
                      </a:rPr>
                      <m:t>𝑎</m:t>
                    </m:r>
                    <m:d>
                      <m:dPr>
                        <m:ctrlPr>
                          <a:rPr lang="en-US" i="1" dirty="0" smtClean="0">
                            <a:latin typeface="Cambria Math" panose="02040503050406030204" pitchFamily="18" charset="0"/>
                          </a:rPr>
                        </m:ctrlPr>
                      </m:dPr>
                      <m:e>
                        <m:r>
                          <a:rPr lang="en-US" i="1" dirty="0" smtClean="0">
                            <a:latin typeface="Cambria Math"/>
                          </a:rPr>
                          <m:t>𝑥</m:t>
                        </m:r>
                        <m:r>
                          <a:rPr lang="en-US" i="1" dirty="0" smtClean="0">
                            <a:latin typeface="Cambria Math"/>
                          </a:rPr>
                          <m:t>−</m:t>
                        </m:r>
                        <m:sSub>
                          <m:sSubPr>
                            <m:ctrlPr>
                              <a:rPr lang="en-US" i="1" dirty="0" smtClean="0">
                                <a:latin typeface="Cambria Math" panose="02040503050406030204" pitchFamily="18" charset="0"/>
                              </a:rPr>
                            </m:ctrlPr>
                          </m:sSubPr>
                          <m:e>
                            <m:r>
                              <a:rPr lang="en-US" i="1" dirty="0" smtClean="0">
                                <a:latin typeface="Cambria Math"/>
                              </a:rPr>
                              <m:t>𝑥</m:t>
                            </m:r>
                          </m:e>
                          <m:sub>
                            <m:r>
                              <a:rPr lang="en-US" i="1" dirty="0" smtClean="0">
                                <a:latin typeface="Cambria Math"/>
                              </a:rPr>
                              <m:t>0</m:t>
                            </m:r>
                          </m:sub>
                        </m:sSub>
                      </m:e>
                    </m:d>
                  </m:oMath>
                </a14:m>
                <a:endParaRPr lang="en-US" dirty="0"/>
              </a:p>
              <a:p>
                <a14:m>
                  <m:oMath xmlns:m="http://schemas.openxmlformats.org/officeDocument/2006/math">
                    <m:r>
                      <a:rPr lang="en-US" i="1" dirty="0" smtClean="0">
                        <a:latin typeface="Cambria Math"/>
                        <a:sym typeface="Wingdings" pitchFamily="2" charset="2"/>
                      </a:rPr>
                      <m:t>𝑣</m:t>
                    </m:r>
                    <m:r>
                      <a:rPr lang="en-US" i="1" baseline="30000" dirty="0" smtClean="0">
                        <a:latin typeface="Cambria Math"/>
                        <a:sym typeface="Wingdings" pitchFamily="2" charset="2"/>
                      </a:rPr>
                      <m:t>2</m:t>
                    </m:r>
                    <m:r>
                      <a:rPr lang="en-US" i="1" dirty="0">
                        <a:latin typeface="Cambria Math"/>
                        <a:sym typeface="Wingdings" pitchFamily="2" charset="2"/>
                      </a:rPr>
                      <m:t>=0+2(−9.80 </m:t>
                    </m:r>
                    <m:r>
                      <a:rPr lang="en-US" i="1" dirty="0">
                        <a:latin typeface="Cambria Math"/>
                        <a:sym typeface="Wingdings" pitchFamily="2" charset="2"/>
                      </a:rPr>
                      <m:t>𝑚</m:t>
                    </m:r>
                    <m:r>
                      <a:rPr lang="en-US" i="1" dirty="0">
                        <a:latin typeface="Cambria Math"/>
                        <a:sym typeface="Wingdings" pitchFamily="2" charset="2"/>
                      </a:rPr>
                      <m:t>/</m:t>
                    </m:r>
                    <m:r>
                      <a:rPr lang="en-US" i="1" dirty="0">
                        <a:latin typeface="Cambria Math"/>
                        <a:sym typeface="Wingdings" pitchFamily="2" charset="2"/>
                      </a:rPr>
                      <m:t>𝑠</m:t>
                    </m:r>
                    <m:r>
                      <a:rPr lang="en-US" i="1" baseline="30000" dirty="0">
                        <a:latin typeface="Cambria Math"/>
                        <a:sym typeface="Wingdings" pitchFamily="2" charset="2"/>
                      </a:rPr>
                      <m:t>2</m:t>
                    </m:r>
                    <m:r>
                      <a:rPr lang="en-US" i="1" dirty="0">
                        <a:latin typeface="Cambria Math"/>
                        <a:sym typeface="Wingdings" pitchFamily="2" charset="2"/>
                      </a:rPr>
                      <m:t>)(</m:t>
                    </m:r>
                    <m:r>
                      <a:rPr lang="en-US" b="0" i="1" dirty="0" smtClean="0">
                        <a:latin typeface="Cambria Math"/>
                        <a:sym typeface="Wingdings" pitchFamily="2" charset="2"/>
                      </a:rPr>
                      <m:t>0</m:t>
                    </m:r>
                    <m:r>
                      <a:rPr lang="en-US" i="1" dirty="0">
                        <a:latin typeface="Cambria Math"/>
                        <a:sym typeface="Wingdings" pitchFamily="2" charset="2"/>
                      </a:rPr>
                      <m:t>−1000</m:t>
                    </m:r>
                    <m:r>
                      <a:rPr lang="en-US" b="0" i="1" dirty="0" smtClean="0">
                        <a:latin typeface="Cambria Math"/>
                        <a:sym typeface="Wingdings" pitchFamily="2" charset="2"/>
                      </a:rPr>
                      <m:t> </m:t>
                    </m:r>
                    <m:r>
                      <a:rPr lang="en-US" i="1" dirty="0">
                        <a:latin typeface="Cambria Math"/>
                        <a:sym typeface="Wingdings" pitchFamily="2" charset="2"/>
                      </a:rPr>
                      <m:t>𝑚</m:t>
                    </m:r>
                    <m:r>
                      <a:rPr lang="en-US" i="1" dirty="0">
                        <a:latin typeface="Cambria Math"/>
                        <a:sym typeface="Wingdings" pitchFamily="2" charset="2"/>
                      </a:rPr>
                      <m:t>)</m:t>
                    </m:r>
                  </m:oMath>
                </a14:m>
                <a:endParaRPr lang="en-US" dirty="0">
                  <a:sym typeface="Wingdings" pitchFamily="2" charset="2"/>
                </a:endParaRPr>
              </a:p>
              <a:p>
                <a14:m>
                  <m:oMath xmlns:m="http://schemas.openxmlformats.org/officeDocument/2006/math">
                    <m:r>
                      <a:rPr lang="en-US" i="1" dirty="0" smtClean="0">
                        <a:latin typeface="Cambria Math"/>
                        <a:sym typeface="Wingdings" pitchFamily="2" charset="2"/>
                      </a:rPr>
                      <m:t>𝑣</m:t>
                    </m:r>
                    <m:r>
                      <a:rPr lang="en-US" i="1" baseline="30000" dirty="0" smtClean="0">
                        <a:latin typeface="Cambria Math"/>
                        <a:sym typeface="Wingdings" pitchFamily="2" charset="2"/>
                      </a:rPr>
                      <m:t>2</m:t>
                    </m:r>
                    <m:r>
                      <a:rPr lang="en-US" i="1" dirty="0">
                        <a:latin typeface="Cambria Math"/>
                        <a:sym typeface="Wingdings" pitchFamily="2" charset="2"/>
                      </a:rPr>
                      <m:t>=19600 </m:t>
                    </m:r>
                    <m:r>
                      <a:rPr lang="en-US" i="1" dirty="0">
                        <a:latin typeface="Cambria Math"/>
                        <a:sym typeface="Wingdings" pitchFamily="2" charset="2"/>
                      </a:rPr>
                      <m:t>𝑚</m:t>
                    </m:r>
                    <m:r>
                      <a:rPr lang="en-US" i="1" baseline="30000" dirty="0">
                        <a:latin typeface="Cambria Math"/>
                        <a:sym typeface="Wingdings" pitchFamily="2" charset="2"/>
                      </a:rPr>
                      <m:t>2</m:t>
                    </m:r>
                    <m:r>
                      <a:rPr lang="en-US" i="1" dirty="0">
                        <a:latin typeface="Cambria Math"/>
                        <a:sym typeface="Wingdings" pitchFamily="2" charset="2"/>
                      </a:rPr>
                      <m:t>/</m:t>
                    </m:r>
                    <m:r>
                      <a:rPr lang="en-US" i="1" dirty="0">
                        <a:latin typeface="Cambria Math"/>
                        <a:sym typeface="Wingdings" pitchFamily="2" charset="2"/>
                      </a:rPr>
                      <m:t>𝑠</m:t>
                    </m:r>
                    <m:r>
                      <a:rPr lang="en-US" i="1" baseline="30000" dirty="0">
                        <a:latin typeface="Cambria Math"/>
                        <a:sym typeface="Wingdings" pitchFamily="2" charset="2"/>
                      </a:rPr>
                      <m:t>2</m:t>
                    </m:r>
                  </m:oMath>
                </a14:m>
                <a:r>
                  <a:rPr lang="en-US" dirty="0">
                    <a:sym typeface="Wingdings" pitchFamily="2" charset="2"/>
                  </a:rPr>
                  <a:t> </a:t>
                </a:r>
              </a:p>
              <a:p>
                <a14:m>
                  <m:oMath xmlns:m="http://schemas.openxmlformats.org/officeDocument/2006/math">
                    <m:r>
                      <a:rPr lang="en-US" i="1" dirty="0" smtClean="0">
                        <a:latin typeface="Cambria Math"/>
                        <a:sym typeface="Wingdings" pitchFamily="2" charset="2"/>
                      </a:rPr>
                      <m:t>𝑣</m:t>
                    </m:r>
                    <m:r>
                      <a:rPr lang="en-US" i="1" dirty="0">
                        <a:latin typeface="Cambria Math"/>
                        <a:sym typeface="Wingdings" pitchFamily="2" charset="2"/>
                      </a:rPr>
                      <m:t>=−140 </m:t>
                    </m:r>
                    <m:r>
                      <a:rPr lang="en-US" i="1" dirty="0">
                        <a:latin typeface="Cambria Math"/>
                        <a:sym typeface="Wingdings" pitchFamily="2" charset="2"/>
                      </a:rPr>
                      <m:t>𝑚</m:t>
                    </m:r>
                    <m:r>
                      <a:rPr lang="en-US" i="1" dirty="0">
                        <a:latin typeface="Cambria Math"/>
                        <a:sym typeface="Wingdings" pitchFamily="2" charset="2"/>
                      </a:rPr>
                      <m:t>/</m:t>
                    </m:r>
                    <m:r>
                      <a:rPr lang="en-US" i="1" dirty="0">
                        <a:latin typeface="Cambria Math"/>
                        <a:sym typeface="Wingdings" pitchFamily="2" charset="2"/>
                      </a:rPr>
                      <m:t>𝑠</m:t>
                    </m:r>
                  </m:oMath>
                </a14:m>
                <a:endParaRPr lang="en-US" dirty="0">
                  <a:sym typeface="Wingdings" pitchFamily="2" charset="2"/>
                </a:endParaRPr>
              </a:p>
            </p:txBody>
          </p:sp>
        </mc:Choice>
        <mc:Fallback xmlns="">
          <p:sp>
            <p:nvSpPr>
              <p:cNvPr id="8" name="Content Placeholder 2"/>
              <p:cNvSpPr>
                <a:spLocks noGrp="1" noRot="1" noChangeAspect="1" noMove="1" noResize="1" noEditPoints="1" noAdjustHandles="1" noChangeArrowheads="1" noChangeShapeType="1" noTextEdit="1"/>
              </p:cNvSpPr>
              <p:nvPr>
                <p:ph idx="1"/>
              </p:nvPr>
            </p:nvSpPr>
            <p:spPr>
              <a:blipFill>
                <a:blip r:embed="rId4"/>
                <a:stretch>
                  <a:fillRect l="-867" t="-2381" r="-800" b="-170"/>
                </a:stretch>
              </a:blipFill>
            </p:spPr>
            <p:txBody>
              <a:bodyPr/>
              <a:lstStyle/>
              <a:p>
                <a:r>
                  <a:rPr lang="en-US">
                    <a:noFill/>
                  </a:rPr>
                  <a:t> </a:t>
                </a:r>
              </a:p>
            </p:txBody>
          </p:sp>
        </mc:Fallback>
      </mc:AlternateContent>
    </p:spTree>
    <p:extLst>
      <p:ext uri="{BB962C8B-B14F-4D97-AF65-F5344CB8AC3E}">
        <p14:creationId xmlns:p14="http://schemas.microsoft.com/office/powerpoint/2010/main" val="175162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01-06 Falling Objects</a:t>
            </a:r>
          </a:p>
        </p:txBody>
      </p:sp>
      <mc:AlternateContent xmlns:mc="http://schemas.openxmlformats.org/markup-compatibility/2006" xmlns:a14="http://schemas.microsoft.com/office/drawing/2010/main">
        <mc:Choice Requires="a14">
          <p:sp>
            <p:nvSpPr>
              <p:cNvPr id="5" name="Content Placeholder 2"/>
              <p:cNvSpPr>
                <a:spLocks noGrp="1"/>
              </p:cNvSpPr>
              <p:nvPr>
                <p:ph idx="1"/>
              </p:nvPr>
            </p:nvSpPr>
            <p:spPr/>
            <p:txBody>
              <a:bodyPr>
                <a:normAutofit/>
              </a:bodyPr>
              <a:lstStyle/>
              <a:p>
                <a:r>
                  <a:rPr lang="en-US" dirty="0"/>
                  <a:t>How long does it take to hit the ground?</a:t>
                </a:r>
                <a:endParaRPr lang="en-US" dirty="0">
                  <a:sym typeface="Wingdings" pitchFamily="2" charset="2"/>
                </a:endParaRPr>
              </a:p>
              <a:p>
                <a:r>
                  <a:rPr lang="en-US" dirty="0">
                    <a:sym typeface="Wingdings" pitchFamily="2" charset="2"/>
                  </a:rPr>
                  <a:t> </a:t>
                </a:r>
                <a14:m>
                  <m:oMath xmlns:m="http://schemas.openxmlformats.org/officeDocument/2006/math">
                    <m:r>
                      <a:rPr lang="en-US" i="1" dirty="0" smtClean="0">
                        <a:latin typeface="Cambria Math"/>
                        <a:sym typeface="Wingdings" pitchFamily="2" charset="2"/>
                      </a:rPr>
                      <m:t>𝑥</m:t>
                    </m:r>
                    <m:r>
                      <a:rPr lang="en-US" i="1" dirty="0" smtClean="0">
                        <a:latin typeface="Cambria Math"/>
                        <a:sym typeface="Wingdings" pitchFamily="2" charset="2"/>
                      </a:rPr>
                      <m:t>=</m:t>
                    </m:r>
                    <m:f>
                      <m:fPr>
                        <m:ctrlPr>
                          <a:rPr lang="en-US" b="0" i="1" dirty="0" smtClean="0">
                            <a:latin typeface="Cambria Math" panose="02040503050406030204" pitchFamily="18" charset="0"/>
                            <a:sym typeface="Wingdings" pitchFamily="2" charset="2"/>
                          </a:rPr>
                        </m:ctrlPr>
                      </m:fPr>
                      <m:num>
                        <m:r>
                          <a:rPr lang="en-US" b="0" i="1" dirty="0" smtClean="0">
                            <a:latin typeface="Cambria Math"/>
                            <a:sym typeface="Wingdings" pitchFamily="2" charset="2"/>
                          </a:rPr>
                          <m:t>1</m:t>
                        </m:r>
                      </m:num>
                      <m:den>
                        <m:r>
                          <a:rPr lang="en-US" b="0" i="1" dirty="0" smtClean="0">
                            <a:latin typeface="Cambria Math"/>
                            <a:sym typeface="Wingdings" pitchFamily="2" charset="2"/>
                          </a:rPr>
                          <m:t>2</m:t>
                        </m:r>
                      </m:den>
                    </m:f>
                    <m:r>
                      <a:rPr lang="en-US" i="1" dirty="0">
                        <a:latin typeface="Cambria Math"/>
                        <a:sym typeface="Wingdings" pitchFamily="2" charset="2"/>
                      </a:rPr>
                      <m:t>𝑎𝑡</m:t>
                    </m:r>
                    <m:r>
                      <a:rPr lang="en-US" i="1" baseline="30000" dirty="0">
                        <a:latin typeface="Cambria Math"/>
                        <a:sym typeface="Wingdings" pitchFamily="2" charset="2"/>
                      </a:rPr>
                      <m:t>2</m:t>
                    </m:r>
                    <m:r>
                      <a:rPr lang="en-US" b="0" i="1" dirty="0" smtClean="0">
                        <a:latin typeface="Cambria Math"/>
                        <a:sym typeface="Wingdings" pitchFamily="2" charset="2"/>
                      </a:rPr>
                      <m:t>+</m:t>
                    </m:r>
                    <m:r>
                      <a:rPr lang="en-US" i="1" dirty="0" smtClean="0">
                        <a:latin typeface="Cambria Math"/>
                        <a:sym typeface="Wingdings" pitchFamily="2" charset="2"/>
                      </a:rPr>
                      <m:t>𝑣</m:t>
                    </m:r>
                    <m:r>
                      <a:rPr lang="en-US" i="1" baseline="-25000" dirty="0">
                        <a:latin typeface="Cambria Math"/>
                        <a:sym typeface="Wingdings" pitchFamily="2" charset="2"/>
                      </a:rPr>
                      <m:t>0</m:t>
                    </m:r>
                    <m:r>
                      <a:rPr lang="en-US" i="1" dirty="0">
                        <a:latin typeface="Cambria Math"/>
                        <a:sym typeface="Wingdings" pitchFamily="2" charset="2"/>
                      </a:rPr>
                      <m:t>𝑡</m:t>
                    </m:r>
                    <m:r>
                      <a:rPr lang="en-US" i="1" dirty="0">
                        <a:latin typeface="Cambria Math"/>
                        <a:sym typeface="Wingdings" pitchFamily="2" charset="2"/>
                      </a:rPr>
                      <m:t>+</m:t>
                    </m:r>
                    <m:sSub>
                      <m:sSubPr>
                        <m:ctrlPr>
                          <a:rPr lang="en-US" b="0" i="1" dirty="0" smtClean="0">
                            <a:latin typeface="Cambria Math" panose="02040503050406030204" pitchFamily="18" charset="0"/>
                            <a:sym typeface="Wingdings" pitchFamily="2" charset="2"/>
                          </a:rPr>
                        </m:ctrlPr>
                      </m:sSubPr>
                      <m:e>
                        <m:r>
                          <a:rPr lang="en-US" b="0" i="1" dirty="0" smtClean="0">
                            <a:latin typeface="Cambria Math"/>
                            <a:sym typeface="Wingdings" pitchFamily="2" charset="2"/>
                          </a:rPr>
                          <m:t>𝑥</m:t>
                        </m:r>
                      </m:e>
                      <m:sub>
                        <m:r>
                          <a:rPr lang="en-US" b="0" i="1" dirty="0" smtClean="0">
                            <a:latin typeface="Cambria Math"/>
                            <a:sym typeface="Wingdings" pitchFamily="2" charset="2"/>
                          </a:rPr>
                          <m:t>0</m:t>
                        </m:r>
                      </m:sub>
                    </m:sSub>
                  </m:oMath>
                </a14:m>
                <a:endParaRPr lang="en-US" b="0" i="1" dirty="0">
                  <a:latin typeface="Cambria Math" panose="02040503050406030204" pitchFamily="18" charset="0"/>
                  <a:sym typeface="Wingdings" pitchFamily="2" charset="2"/>
                </a:endParaRPr>
              </a:p>
              <a:p>
                <a14:m>
                  <m:oMath xmlns:m="http://schemas.openxmlformats.org/officeDocument/2006/math">
                    <m:r>
                      <a:rPr lang="en-US" b="0" i="1" dirty="0" smtClean="0">
                        <a:latin typeface="Cambria Math"/>
                        <a:sym typeface="Wingdings" pitchFamily="2" charset="2"/>
                      </a:rPr>
                      <m:t>0 </m:t>
                    </m:r>
                    <m:r>
                      <a:rPr lang="en-US" b="0" i="1" dirty="0" smtClean="0">
                        <a:latin typeface="Cambria Math"/>
                        <a:sym typeface="Wingdings" pitchFamily="2" charset="2"/>
                      </a:rPr>
                      <m:t>𝑚</m:t>
                    </m:r>
                    <m:r>
                      <a:rPr lang="en-US" b="0" i="1" dirty="0" smtClean="0">
                        <a:latin typeface="Cambria Math"/>
                        <a:sym typeface="Wingdings" pitchFamily="2" charset="2"/>
                      </a:rPr>
                      <m:t>=</m:t>
                    </m:r>
                    <m:f>
                      <m:fPr>
                        <m:ctrlPr>
                          <a:rPr lang="en-US" b="0" i="1" dirty="0" smtClean="0">
                            <a:latin typeface="Cambria Math" panose="02040503050406030204" pitchFamily="18" charset="0"/>
                            <a:sym typeface="Wingdings" pitchFamily="2" charset="2"/>
                          </a:rPr>
                        </m:ctrlPr>
                      </m:fPr>
                      <m:num>
                        <m:r>
                          <a:rPr lang="en-US" b="0" i="1" dirty="0" smtClean="0">
                            <a:latin typeface="Cambria Math"/>
                            <a:sym typeface="Wingdings" pitchFamily="2" charset="2"/>
                          </a:rPr>
                          <m:t>1</m:t>
                        </m:r>
                      </m:num>
                      <m:den>
                        <m:r>
                          <a:rPr lang="en-US" b="0" i="1" dirty="0" smtClean="0">
                            <a:latin typeface="Cambria Math"/>
                            <a:sym typeface="Wingdings" pitchFamily="2" charset="2"/>
                          </a:rPr>
                          <m:t>2</m:t>
                        </m:r>
                      </m:den>
                    </m:f>
                    <m:d>
                      <m:dPr>
                        <m:ctrlPr>
                          <a:rPr lang="en-US" b="0" i="1" dirty="0" smtClean="0">
                            <a:latin typeface="Cambria Math" panose="02040503050406030204" pitchFamily="18" charset="0"/>
                            <a:sym typeface="Wingdings" pitchFamily="2" charset="2"/>
                          </a:rPr>
                        </m:ctrlPr>
                      </m:dPr>
                      <m:e>
                        <m:r>
                          <a:rPr lang="en-US" i="1" dirty="0">
                            <a:latin typeface="Cambria Math"/>
                            <a:sym typeface="Wingdings" pitchFamily="2" charset="2"/>
                          </a:rPr>
                          <m:t>−9.80</m:t>
                        </m:r>
                        <m:f>
                          <m:fPr>
                            <m:ctrlPr>
                              <a:rPr lang="en-US" i="1" dirty="0">
                                <a:latin typeface="Cambria Math" panose="02040503050406030204" pitchFamily="18" charset="0"/>
                                <a:sym typeface="Wingdings" pitchFamily="2" charset="2"/>
                              </a:rPr>
                            </m:ctrlPr>
                          </m:fPr>
                          <m:num>
                            <m:r>
                              <a:rPr lang="en-US" i="1" dirty="0">
                                <a:latin typeface="Cambria Math"/>
                                <a:sym typeface="Wingdings" pitchFamily="2" charset="2"/>
                              </a:rPr>
                              <m:t>𝑚</m:t>
                            </m:r>
                          </m:num>
                          <m:den>
                            <m:r>
                              <a:rPr lang="en-US" i="1" dirty="0">
                                <a:latin typeface="Cambria Math"/>
                                <a:sym typeface="Wingdings" pitchFamily="2" charset="2"/>
                              </a:rPr>
                              <m:t>𝑠</m:t>
                            </m:r>
                            <m:r>
                              <a:rPr lang="en-US" i="1" baseline="30000" dirty="0">
                                <a:latin typeface="Cambria Math"/>
                                <a:sym typeface="Wingdings" pitchFamily="2" charset="2"/>
                              </a:rPr>
                              <m:t>2</m:t>
                            </m:r>
                          </m:den>
                        </m:f>
                      </m:e>
                    </m:d>
                    <m:r>
                      <a:rPr lang="en-US" i="1" dirty="0">
                        <a:latin typeface="Cambria Math"/>
                        <a:sym typeface="Wingdings" pitchFamily="2" charset="2"/>
                      </a:rPr>
                      <m:t>𝑡</m:t>
                    </m:r>
                    <m:r>
                      <a:rPr lang="en-US" i="1" baseline="30000" dirty="0">
                        <a:latin typeface="Cambria Math"/>
                        <a:sym typeface="Wingdings" pitchFamily="2" charset="2"/>
                      </a:rPr>
                      <m:t>2</m:t>
                    </m:r>
                    <m:r>
                      <a:rPr lang="en-US" b="0" i="1" dirty="0" smtClean="0">
                        <a:latin typeface="Cambria Math"/>
                        <a:sym typeface="Wingdings" pitchFamily="2" charset="2"/>
                      </a:rPr>
                      <m:t>+</m:t>
                    </m:r>
                    <m:r>
                      <a:rPr lang="en-US" i="1" dirty="0">
                        <a:latin typeface="Cambria Math"/>
                        <a:sym typeface="Wingdings" pitchFamily="2" charset="2"/>
                      </a:rPr>
                      <m:t>0</m:t>
                    </m:r>
                    <m:d>
                      <m:dPr>
                        <m:ctrlPr>
                          <a:rPr lang="en-US" i="1" dirty="0">
                            <a:latin typeface="Cambria Math" panose="02040503050406030204" pitchFamily="18" charset="0"/>
                            <a:sym typeface="Wingdings" pitchFamily="2" charset="2"/>
                          </a:rPr>
                        </m:ctrlPr>
                      </m:dPr>
                      <m:e>
                        <m:r>
                          <a:rPr lang="en-US" i="1" dirty="0">
                            <a:latin typeface="Cambria Math"/>
                            <a:sym typeface="Wingdings" pitchFamily="2" charset="2"/>
                          </a:rPr>
                          <m:t>𝑡</m:t>
                        </m:r>
                      </m:e>
                    </m:d>
                    <m:r>
                      <a:rPr lang="en-US" i="1" dirty="0">
                        <a:latin typeface="Cambria Math"/>
                        <a:sym typeface="Wingdings" pitchFamily="2" charset="2"/>
                      </a:rPr>
                      <m:t>+</m:t>
                    </m:r>
                    <m:r>
                      <a:rPr lang="en-US" b="0" i="1" dirty="0" smtClean="0">
                        <a:latin typeface="Cambria Math"/>
                        <a:sym typeface="Wingdings" pitchFamily="2" charset="2"/>
                      </a:rPr>
                      <m:t>1000 </m:t>
                    </m:r>
                    <m:r>
                      <a:rPr lang="en-US" i="1" dirty="0">
                        <a:latin typeface="Cambria Math"/>
                        <a:sym typeface="Wingdings" pitchFamily="2" charset="2"/>
                      </a:rPr>
                      <m:t>𝑚</m:t>
                    </m:r>
                  </m:oMath>
                </a14:m>
                <a:endParaRPr lang="en-US" i="1" baseline="30000" dirty="0">
                  <a:latin typeface="Cambria Math"/>
                  <a:sym typeface="Wingdings" pitchFamily="2" charset="2"/>
                </a:endParaRPr>
              </a:p>
              <a:p>
                <a14:m>
                  <m:oMath xmlns:m="http://schemas.openxmlformats.org/officeDocument/2006/math">
                    <m:r>
                      <a:rPr lang="en-US" i="1" dirty="0" smtClean="0">
                        <a:latin typeface="Cambria Math"/>
                        <a:sym typeface="Wingdings" pitchFamily="2" charset="2"/>
                      </a:rPr>
                      <m:t>−1000 </m:t>
                    </m:r>
                    <m:r>
                      <a:rPr lang="en-US" i="1" dirty="0" smtClean="0">
                        <a:latin typeface="Cambria Math"/>
                        <a:sym typeface="Wingdings" pitchFamily="2" charset="2"/>
                      </a:rPr>
                      <m:t>𝑚</m:t>
                    </m:r>
                    <m:r>
                      <a:rPr lang="en-US" i="1" dirty="0" smtClean="0">
                        <a:latin typeface="Cambria Math"/>
                        <a:sym typeface="Wingdings" pitchFamily="2" charset="2"/>
                      </a:rPr>
                      <m:t>=−4.90</m:t>
                    </m:r>
                    <m:f>
                      <m:fPr>
                        <m:ctrlPr>
                          <a:rPr lang="en-US" i="1" dirty="0" smtClean="0">
                            <a:latin typeface="Cambria Math" panose="02040503050406030204" pitchFamily="18" charset="0"/>
                            <a:sym typeface="Wingdings" pitchFamily="2" charset="2"/>
                          </a:rPr>
                        </m:ctrlPr>
                      </m:fPr>
                      <m:num>
                        <m:r>
                          <a:rPr lang="en-US" i="1" dirty="0" smtClean="0">
                            <a:latin typeface="Cambria Math"/>
                            <a:sym typeface="Wingdings" pitchFamily="2" charset="2"/>
                          </a:rPr>
                          <m:t>𝑚</m:t>
                        </m:r>
                      </m:num>
                      <m:den>
                        <m:r>
                          <a:rPr lang="en-US" i="1" dirty="0">
                            <a:latin typeface="Cambria Math"/>
                            <a:sym typeface="Wingdings" pitchFamily="2" charset="2"/>
                          </a:rPr>
                          <m:t>𝑠</m:t>
                        </m:r>
                        <m:r>
                          <a:rPr lang="en-US" i="1" baseline="30000" dirty="0">
                            <a:latin typeface="Cambria Math"/>
                            <a:sym typeface="Wingdings" pitchFamily="2" charset="2"/>
                          </a:rPr>
                          <m:t>2</m:t>
                        </m:r>
                      </m:den>
                    </m:f>
                    <m:r>
                      <a:rPr lang="en-US" i="1" dirty="0">
                        <a:latin typeface="Cambria Math"/>
                        <a:sym typeface="Wingdings" pitchFamily="2" charset="2"/>
                      </a:rPr>
                      <m:t>𝑡</m:t>
                    </m:r>
                    <m:r>
                      <a:rPr lang="en-US" i="1" baseline="30000" dirty="0">
                        <a:latin typeface="Cambria Math"/>
                        <a:sym typeface="Wingdings" pitchFamily="2" charset="2"/>
                      </a:rPr>
                      <m:t>2</m:t>
                    </m:r>
                  </m:oMath>
                </a14:m>
                <a:endParaRPr lang="en-US" i="1" dirty="0">
                  <a:latin typeface="Cambria Math"/>
                  <a:sym typeface="Wingdings" pitchFamily="2" charset="2"/>
                </a:endParaRPr>
              </a:p>
              <a:p>
                <a14:m>
                  <m:oMath xmlns:m="http://schemas.openxmlformats.org/officeDocument/2006/math">
                    <m:r>
                      <a:rPr lang="en-US" i="1" dirty="0">
                        <a:latin typeface="Cambria Math"/>
                        <a:sym typeface="Wingdings" pitchFamily="2" charset="2"/>
                      </a:rPr>
                      <m:t>204.1 </m:t>
                    </m:r>
                    <m:r>
                      <a:rPr lang="en-US" i="1" dirty="0">
                        <a:latin typeface="Cambria Math"/>
                        <a:sym typeface="Wingdings" pitchFamily="2" charset="2"/>
                      </a:rPr>
                      <m:t>𝑠</m:t>
                    </m:r>
                    <m:r>
                      <a:rPr lang="en-US" i="1" baseline="30000" dirty="0">
                        <a:latin typeface="Cambria Math"/>
                        <a:sym typeface="Wingdings" pitchFamily="2" charset="2"/>
                      </a:rPr>
                      <m:t>2</m:t>
                    </m:r>
                    <m:r>
                      <a:rPr lang="en-US" i="1" dirty="0">
                        <a:latin typeface="Cambria Math"/>
                        <a:sym typeface="Wingdings" pitchFamily="2" charset="2"/>
                      </a:rPr>
                      <m:t>=</m:t>
                    </m:r>
                    <m:r>
                      <a:rPr lang="en-US" i="1" dirty="0">
                        <a:latin typeface="Cambria Math"/>
                        <a:sym typeface="Wingdings" pitchFamily="2" charset="2"/>
                      </a:rPr>
                      <m:t>𝑡</m:t>
                    </m:r>
                    <m:r>
                      <a:rPr lang="en-US" i="1" baseline="30000" dirty="0">
                        <a:latin typeface="Cambria Math"/>
                        <a:sym typeface="Wingdings" pitchFamily="2" charset="2"/>
                      </a:rPr>
                      <m:t>2</m:t>
                    </m:r>
                  </m:oMath>
                </a14:m>
                <a:endParaRPr lang="en-US" i="1" baseline="30000" dirty="0">
                  <a:latin typeface="Cambria Math"/>
                  <a:sym typeface="Wingdings" pitchFamily="2" charset="2"/>
                </a:endParaRPr>
              </a:p>
              <a:p>
                <a14:m>
                  <m:oMath xmlns:m="http://schemas.openxmlformats.org/officeDocument/2006/math">
                    <m:r>
                      <a:rPr lang="en-US" i="1" dirty="0">
                        <a:latin typeface="Cambria Math"/>
                        <a:sym typeface="Wingdings" pitchFamily="2" charset="2"/>
                      </a:rPr>
                      <m:t>14.3 </m:t>
                    </m:r>
                    <m:r>
                      <a:rPr lang="en-US" i="1" dirty="0">
                        <a:latin typeface="Cambria Math"/>
                        <a:sym typeface="Wingdings" pitchFamily="2" charset="2"/>
                      </a:rPr>
                      <m:t>𝑠</m:t>
                    </m:r>
                    <m:r>
                      <a:rPr lang="en-US" i="1" dirty="0">
                        <a:latin typeface="Cambria Math"/>
                        <a:sym typeface="Wingdings" pitchFamily="2" charset="2"/>
                      </a:rPr>
                      <m:t>=</m:t>
                    </m:r>
                    <m:r>
                      <a:rPr lang="en-US" i="1" dirty="0">
                        <a:latin typeface="Cambria Math"/>
                        <a:sym typeface="Wingdings" pitchFamily="2" charset="2"/>
                      </a:rPr>
                      <m:t>𝑡</m:t>
                    </m:r>
                  </m:oMath>
                </a14:m>
                <a:endParaRPr lang="en-US" dirty="0"/>
              </a:p>
              <a:p>
                <a:pPr marL="0" indent="0">
                  <a:buNone/>
                </a:pPr>
                <a:endParaRPr lang="en-US" dirty="0"/>
              </a:p>
            </p:txBody>
          </p:sp>
        </mc:Choice>
        <mc:Fallback xmlns="">
          <p:sp>
            <p:nvSpPr>
              <p:cNvPr id="5" name="Content Placeholder 2"/>
              <p:cNvSpPr>
                <a:spLocks noGrp="1" noRot="1" noChangeAspect="1" noMove="1" noResize="1" noEditPoints="1" noAdjustHandles="1" noChangeArrowheads="1" noChangeShapeType="1" noTextEdit="1"/>
              </p:cNvSpPr>
              <p:nvPr>
                <p:ph idx="1"/>
              </p:nvPr>
            </p:nvSpPr>
            <p:spPr>
              <a:blipFill>
                <a:blip r:embed="rId3"/>
                <a:stretch>
                  <a:fillRect l="-867" t="-1361"/>
                </a:stretch>
              </a:blipFill>
            </p:spPr>
            <p:txBody>
              <a:bodyPr/>
              <a:lstStyle/>
              <a:p>
                <a:r>
                  <a:rPr lang="en-US">
                    <a:noFill/>
                  </a:rPr>
                  <a:t> </a:t>
                </a:r>
              </a:p>
            </p:txBody>
          </p:sp>
        </mc:Fallback>
      </mc:AlternateContent>
    </p:spTree>
    <p:extLst>
      <p:ext uri="{BB962C8B-B14F-4D97-AF65-F5344CB8AC3E}">
        <p14:creationId xmlns:p14="http://schemas.microsoft.com/office/powerpoint/2010/main" val="83251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01-06 Falling Objects</a:t>
            </a:r>
          </a:p>
        </p:txBody>
      </p:sp>
      <p:pic>
        <p:nvPicPr>
          <p:cNvPr id="6146" name="Picture 2" descr="C:\Program Files\Microsoft Office\MEDIA\CAGCAT10\j0199036.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3028950"/>
            <a:ext cx="2209800" cy="182611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Content Placeholder 2"/>
              <p:cNvSpPr>
                <a:spLocks noGrp="1"/>
              </p:cNvSpPr>
              <p:nvPr>
                <p:ph idx="1"/>
              </p:nvPr>
            </p:nvSpPr>
            <p:spPr/>
            <p:txBody>
              <a:bodyPr>
                <a:normAutofit lnSpcReduction="10000"/>
              </a:bodyPr>
              <a:lstStyle/>
              <a:p>
                <a:r>
                  <a:rPr lang="en-US" dirty="0"/>
                  <a:t>A baseball is hit straight up into the air.  If the initial velocity was 20 m/s, how high will the ball go?  </a:t>
                </a:r>
              </a:p>
              <a:p>
                <a14:m>
                  <m:oMath xmlns:m="http://schemas.openxmlformats.org/officeDocument/2006/math">
                    <m:r>
                      <a:rPr lang="en-US" i="1" dirty="0" smtClean="0">
                        <a:latin typeface="Cambria Math"/>
                      </a:rPr>
                      <m:t>𝑣</m:t>
                    </m:r>
                    <m:r>
                      <a:rPr lang="en-US" i="1" baseline="-25000" dirty="0">
                        <a:latin typeface="Cambria Math"/>
                      </a:rPr>
                      <m:t>0</m:t>
                    </m:r>
                    <m:r>
                      <a:rPr lang="en-US" i="1" dirty="0">
                        <a:latin typeface="Cambria Math"/>
                      </a:rPr>
                      <m:t>=20</m:t>
                    </m:r>
                    <m:f>
                      <m:fPr>
                        <m:ctrlPr>
                          <a:rPr lang="en-US" i="1" dirty="0" smtClean="0">
                            <a:latin typeface="Cambria Math" panose="02040503050406030204" pitchFamily="18" charset="0"/>
                          </a:rPr>
                        </m:ctrlPr>
                      </m:fPr>
                      <m:num>
                        <m:r>
                          <a:rPr lang="en-US" i="1" dirty="0" smtClean="0">
                            <a:latin typeface="Cambria Math"/>
                          </a:rPr>
                          <m:t>𝑚</m:t>
                        </m:r>
                      </m:num>
                      <m:den>
                        <m:r>
                          <a:rPr lang="en-US" i="1" dirty="0" smtClean="0">
                            <a:latin typeface="Cambria Math"/>
                          </a:rPr>
                          <m:t>𝑠</m:t>
                        </m:r>
                      </m:den>
                    </m:f>
                    <m:r>
                      <a:rPr lang="en-US" i="1" dirty="0" smtClean="0">
                        <a:latin typeface="Cambria Math"/>
                      </a:rPr>
                      <m:t>, </m:t>
                    </m:r>
                    <m:r>
                      <a:rPr lang="en-US" i="1" dirty="0" smtClean="0">
                        <a:latin typeface="Cambria Math"/>
                      </a:rPr>
                      <m:t>𝑎</m:t>
                    </m:r>
                    <m:r>
                      <a:rPr lang="en-US" i="1" dirty="0">
                        <a:latin typeface="Cambria Math"/>
                      </a:rPr>
                      <m:t>=−9.80</m:t>
                    </m:r>
                    <m:f>
                      <m:fPr>
                        <m:ctrlPr>
                          <a:rPr lang="en-US" i="1" dirty="0" smtClean="0">
                            <a:latin typeface="Cambria Math" panose="02040503050406030204" pitchFamily="18" charset="0"/>
                          </a:rPr>
                        </m:ctrlPr>
                      </m:fPr>
                      <m:num>
                        <m:r>
                          <a:rPr lang="en-US" i="1" dirty="0" smtClean="0">
                            <a:latin typeface="Cambria Math"/>
                          </a:rPr>
                          <m:t>𝑚</m:t>
                        </m:r>
                      </m:num>
                      <m:den>
                        <m:r>
                          <a:rPr lang="en-US" i="1" dirty="0" smtClean="0">
                            <a:latin typeface="Cambria Math"/>
                          </a:rPr>
                          <m:t>𝑠</m:t>
                        </m:r>
                        <m:r>
                          <a:rPr lang="en-US" i="1" baseline="30000" dirty="0" smtClean="0">
                            <a:latin typeface="Cambria Math"/>
                          </a:rPr>
                          <m:t>2</m:t>
                        </m:r>
                      </m:den>
                    </m:f>
                    <m:r>
                      <a:rPr lang="en-US" i="1" dirty="0" smtClean="0">
                        <a:latin typeface="Cambria Math"/>
                      </a:rPr>
                      <m:t>, </m:t>
                    </m:r>
                    <m:r>
                      <a:rPr lang="en-US" i="1" dirty="0" smtClean="0">
                        <a:latin typeface="Cambria Math"/>
                      </a:rPr>
                      <m:t>𝑣</m:t>
                    </m:r>
                    <m:r>
                      <a:rPr lang="en-US" i="1" dirty="0" smtClean="0">
                        <a:latin typeface="Cambria Math"/>
                      </a:rPr>
                      <m:t> </m:t>
                    </m:r>
                    <m:d>
                      <m:dPr>
                        <m:ctrlPr>
                          <a:rPr lang="en-US" i="1" dirty="0" smtClean="0">
                            <a:latin typeface="Cambria Math" panose="02040503050406030204" pitchFamily="18" charset="0"/>
                          </a:rPr>
                        </m:ctrlPr>
                      </m:dPr>
                      <m:e>
                        <m:r>
                          <a:rPr lang="en-US" i="1" dirty="0">
                            <a:latin typeface="Cambria Math"/>
                          </a:rPr>
                          <m:t>𝑎𝑡</m:t>
                        </m:r>
                        <m:r>
                          <a:rPr lang="en-US" i="1" dirty="0">
                            <a:latin typeface="Cambria Math"/>
                          </a:rPr>
                          <m:t> </m:t>
                        </m:r>
                        <m:r>
                          <a:rPr lang="en-US" i="1" dirty="0">
                            <a:latin typeface="Cambria Math"/>
                          </a:rPr>
                          <m:t>𝑡𝑜𝑝</m:t>
                        </m:r>
                      </m:e>
                    </m:d>
                    <m:r>
                      <a:rPr lang="en-US" i="1" dirty="0">
                        <a:latin typeface="Cambria Math"/>
                      </a:rPr>
                      <m:t>=0</m:t>
                    </m:r>
                    <m:r>
                      <a:rPr lang="en-US" b="0" i="1" dirty="0" smtClean="0">
                        <a:latin typeface="Cambria Math"/>
                      </a:rPr>
                      <m:t>,  </m:t>
                    </m:r>
                    <m:r>
                      <a:rPr lang="en-US" b="0" i="1" dirty="0" smtClean="0">
                        <a:latin typeface="Cambria Math"/>
                      </a:rPr>
                      <m:t>𝑥</m:t>
                    </m:r>
                    <m:r>
                      <a:rPr lang="en-US" b="0" i="1" dirty="0" smtClean="0">
                        <a:latin typeface="Cambria Math"/>
                      </a:rPr>
                      <m:t>= ?, </m:t>
                    </m:r>
                    <m:sSub>
                      <m:sSubPr>
                        <m:ctrlPr>
                          <a:rPr lang="en-US" b="0" i="1" dirty="0" smtClean="0">
                            <a:latin typeface="Cambria Math" panose="02040503050406030204" pitchFamily="18" charset="0"/>
                          </a:rPr>
                        </m:ctrlPr>
                      </m:sSubPr>
                      <m:e>
                        <m:r>
                          <a:rPr lang="en-US" b="0" i="1" dirty="0" smtClean="0">
                            <a:latin typeface="Cambria Math"/>
                          </a:rPr>
                          <m:t>𝑥</m:t>
                        </m:r>
                      </m:e>
                      <m:sub>
                        <m:r>
                          <a:rPr lang="en-US" b="0" i="1" dirty="0" smtClean="0">
                            <a:latin typeface="Cambria Math"/>
                          </a:rPr>
                          <m:t>0</m:t>
                        </m:r>
                      </m:sub>
                    </m:sSub>
                    <m:r>
                      <a:rPr lang="en-US" b="0" i="1" dirty="0" smtClean="0">
                        <a:latin typeface="Cambria Math"/>
                      </a:rPr>
                      <m:t>=0</m:t>
                    </m:r>
                  </m:oMath>
                </a14:m>
                <a:endParaRPr lang="en-US" dirty="0"/>
              </a:p>
              <a:p>
                <a14:m>
                  <m:oMath xmlns:m="http://schemas.openxmlformats.org/officeDocument/2006/math">
                    <m:r>
                      <a:rPr lang="en-US" i="1" dirty="0" smtClean="0">
                        <a:latin typeface="Cambria Math"/>
                      </a:rPr>
                      <m:t>𝑣</m:t>
                    </m:r>
                    <m:r>
                      <a:rPr lang="en-US" i="1" baseline="30000" dirty="0" smtClean="0">
                        <a:latin typeface="Cambria Math"/>
                      </a:rPr>
                      <m:t>2</m:t>
                    </m:r>
                    <m:r>
                      <a:rPr lang="en-US" i="1" dirty="0" smtClean="0">
                        <a:latin typeface="Cambria Math"/>
                      </a:rPr>
                      <m:t>=</m:t>
                    </m:r>
                    <m:r>
                      <a:rPr lang="en-US" i="1" dirty="0" smtClean="0">
                        <a:latin typeface="Cambria Math"/>
                      </a:rPr>
                      <m:t>𝑣</m:t>
                    </m:r>
                    <m:r>
                      <a:rPr lang="en-US" i="1" baseline="-25000" dirty="0" smtClean="0">
                        <a:latin typeface="Cambria Math"/>
                      </a:rPr>
                      <m:t>0</m:t>
                    </m:r>
                    <m:r>
                      <a:rPr lang="en-US" i="1" baseline="30000" dirty="0" smtClean="0">
                        <a:latin typeface="Cambria Math"/>
                      </a:rPr>
                      <m:t>2</m:t>
                    </m:r>
                    <m:r>
                      <a:rPr lang="en-US" i="1" dirty="0" smtClean="0">
                        <a:latin typeface="Cambria Math"/>
                      </a:rPr>
                      <m:t>+2</m:t>
                    </m:r>
                    <m:r>
                      <a:rPr lang="en-US" i="1" dirty="0" smtClean="0">
                        <a:latin typeface="Cambria Math"/>
                      </a:rPr>
                      <m:t>𝑎</m:t>
                    </m:r>
                    <m:d>
                      <m:dPr>
                        <m:ctrlPr>
                          <a:rPr lang="en-US" i="1" dirty="0" smtClean="0">
                            <a:latin typeface="Cambria Math" panose="02040503050406030204" pitchFamily="18" charset="0"/>
                          </a:rPr>
                        </m:ctrlPr>
                      </m:dPr>
                      <m:e>
                        <m:r>
                          <a:rPr lang="en-US" i="1" dirty="0" smtClean="0">
                            <a:latin typeface="Cambria Math"/>
                          </a:rPr>
                          <m:t>𝑥</m:t>
                        </m:r>
                        <m:r>
                          <a:rPr lang="en-US" i="1" dirty="0" smtClean="0">
                            <a:latin typeface="Cambria Math"/>
                          </a:rPr>
                          <m:t>−</m:t>
                        </m:r>
                        <m:sSub>
                          <m:sSubPr>
                            <m:ctrlPr>
                              <a:rPr lang="en-US" i="1" dirty="0" smtClean="0">
                                <a:latin typeface="Cambria Math" panose="02040503050406030204" pitchFamily="18" charset="0"/>
                              </a:rPr>
                            </m:ctrlPr>
                          </m:sSubPr>
                          <m:e>
                            <m:r>
                              <a:rPr lang="en-US" i="1" dirty="0" smtClean="0">
                                <a:latin typeface="Cambria Math"/>
                              </a:rPr>
                              <m:t>𝑥</m:t>
                            </m:r>
                          </m:e>
                          <m:sub>
                            <m:r>
                              <a:rPr lang="en-US" i="1" dirty="0" smtClean="0">
                                <a:latin typeface="Cambria Math"/>
                              </a:rPr>
                              <m:t>0</m:t>
                            </m:r>
                          </m:sub>
                        </m:sSub>
                      </m:e>
                    </m:d>
                  </m:oMath>
                </a14:m>
                <a:endParaRPr lang="en-US" i="1" dirty="0">
                  <a:latin typeface="Cambria Math"/>
                </a:endParaRPr>
              </a:p>
              <a:p>
                <a14:m>
                  <m:oMath xmlns:m="http://schemas.openxmlformats.org/officeDocument/2006/math">
                    <m:r>
                      <a:rPr lang="en-US" i="1" dirty="0">
                        <a:latin typeface="Cambria Math"/>
                        <a:sym typeface="Wingdings" pitchFamily="2" charset="2"/>
                      </a:rPr>
                      <m:t>0=</m:t>
                    </m:r>
                    <m:d>
                      <m:dPr>
                        <m:ctrlPr>
                          <a:rPr lang="en-US" i="1" dirty="0">
                            <a:latin typeface="Cambria Math" panose="02040503050406030204" pitchFamily="18" charset="0"/>
                            <a:sym typeface="Wingdings" pitchFamily="2" charset="2"/>
                          </a:rPr>
                        </m:ctrlPr>
                      </m:dPr>
                      <m:e>
                        <m:r>
                          <a:rPr lang="en-US" i="1" dirty="0">
                            <a:latin typeface="Cambria Math"/>
                            <a:sym typeface="Wingdings" pitchFamily="2" charset="2"/>
                          </a:rPr>
                          <m:t>20</m:t>
                        </m:r>
                        <m:f>
                          <m:fPr>
                            <m:ctrlPr>
                              <a:rPr lang="en-US" i="1" dirty="0">
                                <a:latin typeface="Cambria Math" panose="02040503050406030204" pitchFamily="18" charset="0"/>
                                <a:sym typeface="Wingdings" pitchFamily="2" charset="2"/>
                              </a:rPr>
                            </m:ctrlPr>
                          </m:fPr>
                          <m:num>
                            <m:r>
                              <a:rPr lang="en-US" i="1" dirty="0">
                                <a:latin typeface="Cambria Math"/>
                                <a:sym typeface="Wingdings" pitchFamily="2" charset="2"/>
                              </a:rPr>
                              <m:t>𝑚</m:t>
                            </m:r>
                          </m:num>
                          <m:den>
                            <m:r>
                              <a:rPr lang="en-US" i="1" dirty="0">
                                <a:latin typeface="Cambria Math"/>
                                <a:sym typeface="Wingdings" pitchFamily="2" charset="2"/>
                              </a:rPr>
                              <m:t>𝑠</m:t>
                            </m:r>
                          </m:den>
                        </m:f>
                      </m:e>
                    </m:d>
                    <m:r>
                      <a:rPr lang="en-US" i="1" baseline="30000" dirty="0">
                        <a:latin typeface="Cambria Math"/>
                        <a:sym typeface="Wingdings" pitchFamily="2" charset="2"/>
                      </a:rPr>
                      <m:t>2</m:t>
                    </m:r>
                    <m:r>
                      <a:rPr lang="en-US" b="0" i="1" dirty="0" smtClean="0">
                        <a:latin typeface="Cambria Math"/>
                        <a:sym typeface="Wingdings" pitchFamily="2" charset="2"/>
                      </a:rPr>
                      <m:t>+</m:t>
                    </m:r>
                    <m:r>
                      <a:rPr lang="en-US" i="1" dirty="0">
                        <a:latin typeface="Cambria Math"/>
                        <a:sym typeface="Wingdings" pitchFamily="2" charset="2"/>
                      </a:rPr>
                      <m:t>2</m:t>
                    </m:r>
                    <m:d>
                      <m:dPr>
                        <m:ctrlPr>
                          <a:rPr lang="en-US" i="1" dirty="0">
                            <a:latin typeface="Cambria Math" panose="02040503050406030204" pitchFamily="18" charset="0"/>
                            <a:sym typeface="Wingdings" pitchFamily="2" charset="2"/>
                          </a:rPr>
                        </m:ctrlPr>
                      </m:dPr>
                      <m:e>
                        <m:r>
                          <a:rPr lang="en-US" i="1" dirty="0">
                            <a:latin typeface="Cambria Math"/>
                            <a:sym typeface="Wingdings" pitchFamily="2" charset="2"/>
                          </a:rPr>
                          <m:t>−9.80</m:t>
                        </m:r>
                        <m:f>
                          <m:fPr>
                            <m:ctrlPr>
                              <a:rPr lang="en-US" i="1" dirty="0">
                                <a:latin typeface="Cambria Math" panose="02040503050406030204" pitchFamily="18" charset="0"/>
                                <a:sym typeface="Wingdings" pitchFamily="2" charset="2"/>
                              </a:rPr>
                            </m:ctrlPr>
                          </m:fPr>
                          <m:num>
                            <m:r>
                              <a:rPr lang="en-US" i="1" dirty="0">
                                <a:latin typeface="Cambria Math"/>
                                <a:sym typeface="Wingdings" pitchFamily="2" charset="2"/>
                              </a:rPr>
                              <m:t>𝑚</m:t>
                            </m:r>
                          </m:num>
                          <m:den>
                            <m:r>
                              <a:rPr lang="en-US" i="1" dirty="0">
                                <a:latin typeface="Cambria Math"/>
                                <a:sym typeface="Wingdings" pitchFamily="2" charset="2"/>
                              </a:rPr>
                              <m:t>𝑠</m:t>
                            </m:r>
                            <m:r>
                              <a:rPr lang="en-US" i="1" baseline="30000" dirty="0">
                                <a:latin typeface="Cambria Math"/>
                                <a:sym typeface="Wingdings" pitchFamily="2" charset="2"/>
                              </a:rPr>
                              <m:t>2</m:t>
                            </m:r>
                          </m:den>
                        </m:f>
                      </m:e>
                    </m:d>
                    <m:d>
                      <m:dPr>
                        <m:ctrlPr>
                          <a:rPr lang="en-US" b="0" i="1" dirty="0" smtClean="0">
                            <a:latin typeface="Cambria Math" panose="02040503050406030204" pitchFamily="18" charset="0"/>
                            <a:sym typeface="Wingdings" pitchFamily="2" charset="2"/>
                          </a:rPr>
                        </m:ctrlPr>
                      </m:dPr>
                      <m:e>
                        <m:r>
                          <a:rPr lang="en-US" b="0" i="1" dirty="0" smtClean="0">
                            <a:latin typeface="Cambria Math"/>
                            <a:sym typeface="Wingdings" pitchFamily="2" charset="2"/>
                          </a:rPr>
                          <m:t>𝑥</m:t>
                        </m:r>
                        <m:r>
                          <a:rPr lang="en-US" b="0" i="1" dirty="0" smtClean="0">
                            <a:latin typeface="Cambria Math"/>
                            <a:sym typeface="Wingdings" pitchFamily="2" charset="2"/>
                          </a:rPr>
                          <m:t>−0</m:t>
                        </m:r>
                      </m:e>
                    </m:d>
                  </m:oMath>
                </a14:m>
                <a:endParaRPr lang="en-US" b="0" i="1" dirty="0">
                  <a:latin typeface="Cambria Math"/>
                  <a:sym typeface="Wingdings" pitchFamily="2" charset="2"/>
                </a:endParaRPr>
              </a:p>
              <a:p>
                <a14:m>
                  <m:oMath xmlns:m="http://schemas.openxmlformats.org/officeDocument/2006/math">
                    <m:r>
                      <a:rPr lang="en-US" i="1" dirty="0">
                        <a:latin typeface="Cambria Math"/>
                        <a:sym typeface="Wingdings" pitchFamily="2" charset="2"/>
                      </a:rPr>
                      <m:t>−400</m:t>
                    </m:r>
                    <m:f>
                      <m:fPr>
                        <m:ctrlPr>
                          <a:rPr lang="en-US" i="1" dirty="0">
                            <a:latin typeface="Cambria Math" panose="02040503050406030204" pitchFamily="18" charset="0"/>
                            <a:sym typeface="Wingdings" pitchFamily="2" charset="2"/>
                          </a:rPr>
                        </m:ctrlPr>
                      </m:fPr>
                      <m:num>
                        <m:r>
                          <a:rPr lang="en-US" i="1" dirty="0">
                            <a:latin typeface="Cambria Math"/>
                            <a:sym typeface="Wingdings" pitchFamily="2" charset="2"/>
                          </a:rPr>
                          <m:t>𝑚</m:t>
                        </m:r>
                        <m:r>
                          <a:rPr lang="en-US" i="1" baseline="30000" dirty="0">
                            <a:latin typeface="Cambria Math"/>
                            <a:sym typeface="Wingdings" pitchFamily="2" charset="2"/>
                          </a:rPr>
                          <m:t>2</m:t>
                        </m:r>
                      </m:num>
                      <m:den>
                        <m:r>
                          <a:rPr lang="en-US" i="1" dirty="0">
                            <a:latin typeface="Cambria Math"/>
                            <a:sym typeface="Wingdings" pitchFamily="2" charset="2"/>
                          </a:rPr>
                          <m:t>𝑠</m:t>
                        </m:r>
                        <m:r>
                          <a:rPr lang="en-US" i="1" baseline="30000" dirty="0">
                            <a:latin typeface="Cambria Math"/>
                            <a:sym typeface="Wingdings" pitchFamily="2" charset="2"/>
                          </a:rPr>
                          <m:t>2</m:t>
                        </m:r>
                      </m:den>
                    </m:f>
                    <m:r>
                      <a:rPr lang="en-US" i="1" dirty="0">
                        <a:latin typeface="Cambria Math"/>
                        <a:sym typeface="Wingdings" pitchFamily="2" charset="2"/>
                      </a:rPr>
                      <m:t>= −19.6</m:t>
                    </m:r>
                    <m:f>
                      <m:fPr>
                        <m:ctrlPr>
                          <a:rPr lang="en-US" i="1" dirty="0">
                            <a:latin typeface="Cambria Math" panose="02040503050406030204" pitchFamily="18" charset="0"/>
                            <a:sym typeface="Wingdings" pitchFamily="2" charset="2"/>
                          </a:rPr>
                        </m:ctrlPr>
                      </m:fPr>
                      <m:num>
                        <m:r>
                          <a:rPr lang="en-US" i="1" dirty="0">
                            <a:latin typeface="Cambria Math"/>
                            <a:sym typeface="Wingdings" pitchFamily="2" charset="2"/>
                          </a:rPr>
                          <m:t>𝑚</m:t>
                        </m:r>
                      </m:num>
                      <m:den>
                        <m:r>
                          <a:rPr lang="en-US" i="1" dirty="0">
                            <a:latin typeface="Cambria Math"/>
                            <a:sym typeface="Wingdings" pitchFamily="2" charset="2"/>
                          </a:rPr>
                          <m:t>𝑠</m:t>
                        </m:r>
                        <m:r>
                          <a:rPr lang="en-US" i="1" baseline="30000" dirty="0">
                            <a:latin typeface="Cambria Math"/>
                            <a:sym typeface="Wingdings" pitchFamily="2" charset="2"/>
                          </a:rPr>
                          <m:t>2</m:t>
                        </m:r>
                      </m:den>
                    </m:f>
                    <m:r>
                      <a:rPr lang="en-US" b="0" i="1" dirty="0" smtClean="0">
                        <a:latin typeface="Cambria Math"/>
                        <a:sym typeface="Wingdings" pitchFamily="2" charset="2"/>
                      </a:rPr>
                      <m:t>𝑥</m:t>
                    </m:r>
                  </m:oMath>
                </a14:m>
                <a:endParaRPr lang="en-US" b="0" i="1" dirty="0">
                  <a:latin typeface="Cambria Math"/>
                  <a:sym typeface="Wingdings" pitchFamily="2" charset="2"/>
                </a:endParaRPr>
              </a:p>
              <a:p>
                <a14:m>
                  <m:oMath xmlns:m="http://schemas.openxmlformats.org/officeDocument/2006/math">
                    <m:r>
                      <a:rPr lang="en-US" b="0" i="1" dirty="0" smtClean="0">
                        <a:latin typeface="Cambria Math"/>
                        <a:sym typeface="Wingdings" pitchFamily="2" charset="2"/>
                      </a:rPr>
                      <m:t>𝑥</m:t>
                    </m:r>
                    <m:r>
                      <a:rPr lang="en-US" b="0" i="1" dirty="0" smtClean="0">
                        <a:latin typeface="Cambria Math"/>
                        <a:sym typeface="Wingdings" pitchFamily="2" charset="2"/>
                      </a:rPr>
                      <m:t>=20.4 </m:t>
                    </m:r>
                    <m:r>
                      <a:rPr lang="en-US" i="1" dirty="0">
                        <a:latin typeface="Cambria Math"/>
                        <a:sym typeface="Wingdings" pitchFamily="2" charset="2"/>
                      </a:rPr>
                      <m:t>𝑚</m:t>
                    </m:r>
                  </m:oMath>
                </a14:m>
                <a:endParaRPr lang="en-US" dirty="0">
                  <a:sym typeface="Wingdings" pitchFamily="2" charset="2"/>
                </a:endParaRPr>
              </a:p>
              <a:p>
                <a:endParaRPr lang="en-US" dirty="0">
                  <a:sym typeface="Wingdings" pitchFamily="2" charset="2"/>
                </a:endParaRPr>
              </a:p>
            </p:txBody>
          </p:sp>
        </mc:Choice>
        <mc:Fallback xmlns="">
          <p:sp>
            <p:nvSpPr>
              <p:cNvPr id="6" name="Content Placeholder 2"/>
              <p:cNvSpPr>
                <a:spLocks noGrp="1" noRot="1" noChangeAspect="1" noMove="1" noResize="1" noEditPoints="1" noAdjustHandles="1" noChangeArrowheads="1" noChangeShapeType="1" noTextEdit="1"/>
              </p:cNvSpPr>
              <p:nvPr>
                <p:ph idx="1"/>
              </p:nvPr>
            </p:nvSpPr>
            <p:spPr>
              <a:blipFill>
                <a:blip r:embed="rId4"/>
                <a:stretch>
                  <a:fillRect l="-867" t="-2381" r="-1267" b="-1531"/>
                </a:stretch>
              </a:blipFill>
            </p:spPr>
            <p:txBody>
              <a:bodyPr/>
              <a:lstStyle/>
              <a:p>
                <a:r>
                  <a:rPr lang="en-US">
                    <a:noFill/>
                  </a:rPr>
                  <a:t> </a:t>
                </a:r>
              </a:p>
            </p:txBody>
          </p:sp>
        </mc:Fallback>
      </mc:AlternateContent>
    </p:spTree>
    <p:extLst>
      <p:ext uri="{BB962C8B-B14F-4D97-AF65-F5344CB8AC3E}">
        <p14:creationId xmlns:p14="http://schemas.microsoft.com/office/powerpoint/2010/main" val="326570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01-06 Falling Objects</a:t>
            </a:r>
          </a:p>
        </p:txBody>
      </p:sp>
      <mc:AlternateContent xmlns:mc="http://schemas.openxmlformats.org/markup-compatibility/2006" xmlns:a14="http://schemas.microsoft.com/office/drawing/2010/main">
        <mc:Choice Requires="a14">
          <p:sp>
            <p:nvSpPr>
              <p:cNvPr id="7" name="Content Placeholder 2"/>
              <p:cNvSpPr>
                <a:spLocks noGrp="1"/>
              </p:cNvSpPr>
              <p:nvPr>
                <p:ph idx="1"/>
              </p:nvPr>
            </p:nvSpPr>
            <p:spPr/>
            <p:txBody>
              <a:bodyPr>
                <a:normAutofit fontScale="77500" lnSpcReduction="20000"/>
              </a:bodyPr>
              <a:lstStyle/>
              <a:p>
                <a:r>
                  <a:rPr lang="en-US" dirty="0"/>
                  <a:t>How long will it be until the catcher catches the ball at the same height it was hit?  </a:t>
                </a:r>
              </a:p>
              <a:p>
                <a14:m>
                  <m:oMath xmlns:m="http://schemas.openxmlformats.org/officeDocument/2006/math">
                    <m:r>
                      <a:rPr lang="en-US" i="1" dirty="0">
                        <a:latin typeface="Cambria Math"/>
                      </a:rPr>
                      <m:t>𝑣</m:t>
                    </m:r>
                    <m:r>
                      <a:rPr lang="en-US" i="1" baseline="-25000" dirty="0">
                        <a:latin typeface="Cambria Math"/>
                      </a:rPr>
                      <m:t>0</m:t>
                    </m:r>
                    <m:r>
                      <a:rPr lang="en-US" i="1" dirty="0">
                        <a:latin typeface="Cambria Math"/>
                      </a:rPr>
                      <m:t>=20</m:t>
                    </m:r>
                    <m:f>
                      <m:fPr>
                        <m:ctrlPr>
                          <a:rPr lang="en-US" i="1" dirty="0">
                            <a:latin typeface="Cambria Math" panose="02040503050406030204" pitchFamily="18" charset="0"/>
                          </a:rPr>
                        </m:ctrlPr>
                      </m:fPr>
                      <m:num>
                        <m:r>
                          <a:rPr lang="en-US" i="1" dirty="0">
                            <a:latin typeface="Cambria Math"/>
                          </a:rPr>
                          <m:t>𝑚</m:t>
                        </m:r>
                      </m:num>
                      <m:den>
                        <m:r>
                          <a:rPr lang="en-US" i="1" dirty="0">
                            <a:latin typeface="Cambria Math"/>
                          </a:rPr>
                          <m:t>𝑠</m:t>
                        </m:r>
                      </m:den>
                    </m:f>
                    <m:r>
                      <a:rPr lang="en-US" i="1" dirty="0">
                        <a:latin typeface="Cambria Math"/>
                      </a:rPr>
                      <m:t>, </m:t>
                    </m:r>
                    <m:r>
                      <a:rPr lang="en-US" i="1" dirty="0">
                        <a:latin typeface="Cambria Math"/>
                      </a:rPr>
                      <m:t>𝑎</m:t>
                    </m:r>
                    <m:r>
                      <a:rPr lang="en-US" i="1" dirty="0">
                        <a:latin typeface="Cambria Math"/>
                      </a:rPr>
                      <m:t>=−9.80</m:t>
                    </m:r>
                    <m:f>
                      <m:fPr>
                        <m:ctrlPr>
                          <a:rPr lang="en-US" i="1" dirty="0">
                            <a:latin typeface="Cambria Math" panose="02040503050406030204" pitchFamily="18" charset="0"/>
                          </a:rPr>
                        </m:ctrlPr>
                      </m:fPr>
                      <m:num>
                        <m:r>
                          <a:rPr lang="en-US" i="1" dirty="0">
                            <a:latin typeface="Cambria Math"/>
                          </a:rPr>
                          <m:t>𝑚</m:t>
                        </m:r>
                      </m:num>
                      <m:den>
                        <m:r>
                          <a:rPr lang="en-US" i="1" dirty="0">
                            <a:latin typeface="Cambria Math"/>
                          </a:rPr>
                          <m:t>𝑠</m:t>
                        </m:r>
                        <m:r>
                          <a:rPr lang="en-US" i="1" baseline="30000" dirty="0">
                            <a:latin typeface="Cambria Math"/>
                          </a:rPr>
                          <m:t>2</m:t>
                        </m:r>
                      </m:den>
                    </m:f>
                    <m:r>
                      <a:rPr lang="en-US" i="1" dirty="0">
                        <a:latin typeface="Cambria Math"/>
                      </a:rPr>
                      <m:t>, </m:t>
                    </m:r>
                    <m:r>
                      <a:rPr lang="en-US" b="0" i="1" dirty="0" smtClean="0">
                        <a:latin typeface="Cambria Math"/>
                      </a:rPr>
                      <m:t>𝑡</m:t>
                    </m:r>
                    <m:r>
                      <a:rPr lang="en-US" b="0" i="1" dirty="0" smtClean="0">
                        <a:latin typeface="Cambria Math"/>
                      </a:rPr>
                      <m:t>= ?,  </m:t>
                    </m:r>
                    <m:r>
                      <a:rPr lang="en-US" i="1" dirty="0">
                        <a:latin typeface="Cambria Math"/>
                      </a:rPr>
                      <m:t>𝑥</m:t>
                    </m:r>
                    <m:r>
                      <a:rPr lang="en-US" i="1" dirty="0">
                        <a:latin typeface="Cambria Math"/>
                      </a:rPr>
                      <m:t>=0, </m:t>
                    </m:r>
                    <m:sSub>
                      <m:sSubPr>
                        <m:ctrlPr>
                          <a:rPr lang="en-US" i="1" dirty="0">
                            <a:latin typeface="Cambria Math" panose="02040503050406030204" pitchFamily="18" charset="0"/>
                          </a:rPr>
                        </m:ctrlPr>
                      </m:sSubPr>
                      <m:e>
                        <m:r>
                          <a:rPr lang="en-US" i="1" dirty="0">
                            <a:latin typeface="Cambria Math"/>
                          </a:rPr>
                          <m:t>𝑥</m:t>
                        </m:r>
                      </m:e>
                      <m:sub>
                        <m:r>
                          <a:rPr lang="en-US" i="1" dirty="0">
                            <a:latin typeface="Cambria Math"/>
                          </a:rPr>
                          <m:t>0</m:t>
                        </m:r>
                      </m:sub>
                    </m:sSub>
                    <m:r>
                      <a:rPr lang="en-US" i="1" dirty="0">
                        <a:latin typeface="Cambria Math"/>
                      </a:rPr>
                      <m:t>=0</m:t>
                    </m:r>
                  </m:oMath>
                </a14:m>
                <a:endParaRPr lang="en-US" dirty="0"/>
              </a:p>
              <a:p>
                <a14:m>
                  <m:oMath xmlns:m="http://schemas.openxmlformats.org/officeDocument/2006/math">
                    <m:r>
                      <a:rPr lang="en-US" i="1">
                        <a:latin typeface="Cambria Math"/>
                      </a:rPr>
                      <m:t>𝑥</m:t>
                    </m:r>
                    <m:r>
                      <a:rPr lang="en-US" i="1">
                        <a:latin typeface="Cambria Math"/>
                      </a:rPr>
                      <m:t>=</m:t>
                    </m:r>
                    <m:f>
                      <m:fPr>
                        <m:ctrlPr>
                          <a:rPr lang="en-US" i="1" smtClean="0">
                            <a:latin typeface="Cambria Math" panose="02040503050406030204" pitchFamily="18" charset="0"/>
                          </a:rPr>
                        </m:ctrlPr>
                      </m:fPr>
                      <m:num>
                        <m:r>
                          <a:rPr lang="en-US" i="1">
                            <a:latin typeface="Cambria Math"/>
                          </a:rPr>
                          <m:t>1</m:t>
                        </m:r>
                      </m:num>
                      <m:den>
                        <m:r>
                          <a:rPr lang="en-US" i="1">
                            <a:latin typeface="Cambria Math"/>
                          </a:rPr>
                          <m:t>2</m:t>
                        </m:r>
                      </m:den>
                    </m:f>
                    <m:r>
                      <a:rPr lang="en-US" i="1">
                        <a:latin typeface="Cambria Math"/>
                      </a:rPr>
                      <m:t>𝑎</m:t>
                    </m:r>
                    <m:sSup>
                      <m:sSupPr>
                        <m:ctrlPr>
                          <a:rPr lang="en-US" i="1">
                            <a:latin typeface="Cambria Math" panose="02040503050406030204" pitchFamily="18" charset="0"/>
                          </a:rPr>
                        </m:ctrlPr>
                      </m:sSupPr>
                      <m:e>
                        <m:r>
                          <a:rPr lang="en-US" i="1">
                            <a:latin typeface="Cambria Math"/>
                          </a:rPr>
                          <m:t>𝑡</m:t>
                        </m:r>
                      </m:e>
                      <m:sup>
                        <m:r>
                          <a:rPr lang="en-US" i="1">
                            <a:latin typeface="Cambria Math"/>
                          </a:rPr>
                          <m:t>2</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a:rPr>
                          <m:t>𝑥</m:t>
                        </m:r>
                      </m:e>
                      <m:sub>
                        <m:r>
                          <a:rPr lang="en-US" i="1">
                            <a:latin typeface="Cambria Math"/>
                          </a:rPr>
                          <m:t>0</m:t>
                        </m:r>
                      </m:sub>
                    </m:sSub>
                  </m:oMath>
                </a14:m>
                <a:endParaRPr lang="en-US" dirty="0"/>
              </a:p>
              <a:p>
                <a14:m>
                  <m:oMath xmlns:m="http://schemas.openxmlformats.org/officeDocument/2006/math">
                    <m:r>
                      <a:rPr lang="en-US" b="0" i="1" smtClean="0">
                        <a:latin typeface="Cambria Math"/>
                      </a:rPr>
                      <m:t>0 </m:t>
                    </m:r>
                    <m:r>
                      <a:rPr lang="en-US" b="0" i="1" smtClean="0">
                        <a:latin typeface="Cambria Math"/>
                      </a:rPr>
                      <m:t>𝑚</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2</m:t>
                        </m:r>
                      </m:den>
                    </m:f>
                    <m:d>
                      <m:dPr>
                        <m:ctrlPr>
                          <a:rPr lang="en-US" b="0" i="1" smtClean="0">
                            <a:latin typeface="Cambria Math" panose="02040503050406030204" pitchFamily="18" charset="0"/>
                          </a:rPr>
                        </m:ctrlPr>
                      </m:dPr>
                      <m:e>
                        <m:r>
                          <a:rPr lang="en-US" b="0" i="1" smtClean="0">
                            <a:latin typeface="Cambria Math"/>
                          </a:rPr>
                          <m:t>−9.80</m:t>
                        </m:r>
                        <m:f>
                          <m:fPr>
                            <m:ctrlPr>
                              <a:rPr lang="en-US" b="0" i="1" smtClean="0">
                                <a:latin typeface="Cambria Math" panose="02040503050406030204" pitchFamily="18" charset="0"/>
                              </a:rPr>
                            </m:ctrlPr>
                          </m:fPr>
                          <m:num>
                            <m:r>
                              <a:rPr lang="en-US" b="0" i="1" smtClean="0">
                                <a:latin typeface="Cambria Math"/>
                              </a:rPr>
                              <m:t>𝑚</m:t>
                            </m:r>
                          </m:num>
                          <m:den>
                            <m:sSup>
                              <m:sSupPr>
                                <m:ctrlPr>
                                  <a:rPr lang="en-US" b="0" i="1" smtClean="0">
                                    <a:latin typeface="Cambria Math" panose="02040503050406030204" pitchFamily="18" charset="0"/>
                                  </a:rPr>
                                </m:ctrlPr>
                              </m:sSupPr>
                              <m:e>
                                <m:r>
                                  <a:rPr lang="en-US" b="0" i="1" smtClean="0">
                                    <a:latin typeface="Cambria Math"/>
                                  </a:rPr>
                                  <m:t>𝑠</m:t>
                                </m:r>
                              </m:e>
                              <m:sup>
                                <m:r>
                                  <a:rPr lang="en-US" b="0" i="1" smtClean="0">
                                    <a:latin typeface="Cambria Math"/>
                                  </a:rPr>
                                  <m:t>2</m:t>
                                </m:r>
                              </m:sup>
                            </m:sSup>
                          </m:den>
                        </m:f>
                      </m:e>
                    </m:d>
                    <m:sSup>
                      <m:sSupPr>
                        <m:ctrlPr>
                          <a:rPr lang="en-US" b="0" i="1" smtClean="0">
                            <a:latin typeface="Cambria Math" panose="02040503050406030204" pitchFamily="18" charset="0"/>
                          </a:rPr>
                        </m:ctrlPr>
                      </m:sSupPr>
                      <m:e>
                        <m:r>
                          <a:rPr lang="en-US" b="0" i="1" smtClean="0">
                            <a:latin typeface="Cambria Math"/>
                          </a:rPr>
                          <m:t>𝑡</m:t>
                        </m:r>
                      </m:e>
                      <m:sup>
                        <m:r>
                          <a:rPr lang="en-US" b="0" i="1" smtClean="0">
                            <a:latin typeface="Cambria Math"/>
                          </a:rPr>
                          <m:t>2</m:t>
                        </m:r>
                      </m:sup>
                    </m:sSup>
                    <m:r>
                      <a:rPr lang="en-US" b="0" i="1" smtClean="0">
                        <a:latin typeface="Cambria Math"/>
                      </a:rPr>
                      <m:t>+</m:t>
                    </m:r>
                    <m:d>
                      <m:dPr>
                        <m:ctrlPr>
                          <a:rPr lang="en-US" b="0" i="1" smtClean="0">
                            <a:latin typeface="Cambria Math" panose="02040503050406030204" pitchFamily="18" charset="0"/>
                          </a:rPr>
                        </m:ctrlPr>
                      </m:dPr>
                      <m:e>
                        <m:r>
                          <a:rPr lang="en-US" b="0" i="1" smtClean="0">
                            <a:latin typeface="Cambria Math"/>
                          </a:rPr>
                          <m:t>20</m:t>
                        </m:r>
                        <m:f>
                          <m:fPr>
                            <m:ctrlPr>
                              <a:rPr lang="en-US" b="0" i="1" smtClean="0">
                                <a:latin typeface="Cambria Math" panose="02040503050406030204" pitchFamily="18" charset="0"/>
                              </a:rPr>
                            </m:ctrlPr>
                          </m:fPr>
                          <m:num>
                            <m:r>
                              <a:rPr lang="en-US" b="0" i="1" smtClean="0">
                                <a:latin typeface="Cambria Math"/>
                              </a:rPr>
                              <m:t>𝑚</m:t>
                            </m:r>
                          </m:num>
                          <m:den>
                            <m:r>
                              <a:rPr lang="en-US" b="0" i="1" smtClean="0">
                                <a:latin typeface="Cambria Math"/>
                              </a:rPr>
                              <m:t>𝑠</m:t>
                            </m:r>
                          </m:den>
                        </m:f>
                      </m:e>
                    </m:d>
                    <m:r>
                      <a:rPr lang="en-US" b="0" i="1" smtClean="0">
                        <a:latin typeface="Cambria Math"/>
                      </a:rPr>
                      <m:t>𝑡</m:t>
                    </m:r>
                    <m:r>
                      <a:rPr lang="en-US" b="0" i="1" smtClean="0">
                        <a:latin typeface="Cambria Math"/>
                      </a:rPr>
                      <m:t>+0 </m:t>
                    </m:r>
                    <m:r>
                      <a:rPr lang="en-US" b="0" i="1" smtClean="0">
                        <a:latin typeface="Cambria Math"/>
                      </a:rPr>
                      <m:t>𝑚</m:t>
                    </m:r>
                  </m:oMath>
                </a14:m>
                <a:endParaRPr lang="en-US" b="0" dirty="0"/>
              </a:p>
              <a:p>
                <a14:m>
                  <m:oMath xmlns:m="http://schemas.openxmlformats.org/officeDocument/2006/math">
                    <m:r>
                      <a:rPr lang="en-US" b="0" i="1" smtClean="0">
                        <a:latin typeface="Cambria Math"/>
                      </a:rPr>
                      <m:t>0=</m:t>
                    </m:r>
                    <m:r>
                      <a:rPr lang="en-US" b="0" i="1" smtClean="0">
                        <a:latin typeface="Cambria Math"/>
                      </a:rPr>
                      <m:t>𝑡</m:t>
                    </m:r>
                    <m:d>
                      <m:dPr>
                        <m:ctrlPr>
                          <a:rPr lang="en-US" b="0" i="1" smtClean="0">
                            <a:latin typeface="Cambria Math" panose="02040503050406030204" pitchFamily="18" charset="0"/>
                          </a:rPr>
                        </m:ctrlPr>
                      </m:dPr>
                      <m:e>
                        <m:r>
                          <a:rPr lang="en-US" b="0" i="1" smtClean="0">
                            <a:latin typeface="Cambria Math"/>
                          </a:rPr>
                          <m:t>−4.90</m:t>
                        </m:r>
                        <m:f>
                          <m:fPr>
                            <m:ctrlPr>
                              <a:rPr lang="en-US" b="0" i="1" smtClean="0">
                                <a:latin typeface="Cambria Math" panose="02040503050406030204" pitchFamily="18" charset="0"/>
                              </a:rPr>
                            </m:ctrlPr>
                          </m:fPr>
                          <m:num>
                            <m:r>
                              <a:rPr lang="en-US" b="0" i="1" smtClean="0">
                                <a:latin typeface="Cambria Math"/>
                              </a:rPr>
                              <m:t>𝑚</m:t>
                            </m:r>
                          </m:num>
                          <m:den>
                            <m:sSup>
                              <m:sSupPr>
                                <m:ctrlPr>
                                  <a:rPr lang="en-US" b="0" i="1" smtClean="0">
                                    <a:latin typeface="Cambria Math" panose="02040503050406030204" pitchFamily="18" charset="0"/>
                                  </a:rPr>
                                </m:ctrlPr>
                              </m:sSupPr>
                              <m:e>
                                <m:r>
                                  <a:rPr lang="en-US" b="0" i="1" smtClean="0">
                                    <a:latin typeface="Cambria Math"/>
                                  </a:rPr>
                                  <m:t>𝑠</m:t>
                                </m:r>
                              </m:e>
                              <m:sup>
                                <m:r>
                                  <a:rPr lang="en-US" b="0" i="1" smtClean="0">
                                    <a:latin typeface="Cambria Math"/>
                                  </a:rPr>
                                  <m:t>2</m:t>
                                </m:r>
                              </m:sup>
                            </m:sSup>
                          </m:den>
                        </m:f>
                        <m:r>
                          <a:rPr lang="en-US" b="0" i="1" smtClean="0">
                            <a:latin typeface="Cambria Math"/>
                          </a:rPr>
                          <m:t>𝑡</m:t>
                        </m:r>
                        <m:r>
                          <a:rPr lang="en-US" b="0" i="1" smtClean="0">
                            <a:latin typeface="Cambria Math" panose="02040503050406030204" pitchFamily="18" charset="0"/>
                          </a:rPr>
                          <m:t>+</m:t>
                        </m:r>
                        <m:r>
                          <a:rPr lang="en-US" b="0" i="1" smtClean="0">
                            <a:latin typeface="Cambria Math"/>
                          </a:rPr>
                          <m:t>20</m:t>
                        </m:r>
                        <m:f>
                          <m:fPr>
                            <m:ctrlPr>
                              <a:rPr lang="en-US" b="0" i="1" smtClean="0">
                                <a:latin typeface="Cambria Math" panose="02040503050406030204" pitchFamily="18" charset="0"/>
                              </a:rPr>
                            </m:ctrlPr>
                          </m:fPr>
                          <m:num>
                            <m:r>
                              <a:rPr lang="en-US" b="0" i="1" smtClean="0">
                                <a:latin typeface="Cambria Math"/>
                              </a:rPr>
                              <m:t>𝑚</m:t>
                            </m:r>
                          </m:num>
                          <m:den>
                            <m:r>
                              <a:rPr lang="en-US" b="0" i="1" smtClean="0">
                                <a:latin typeface="Cambria Math"/>
                              </a:rPr>
                              <m:t>𝑠</m:t>
                            </m:r>
                          </m:den>
                        </m:f>
                      </m:e>
                    </m:d>
                  </m:oMath>
                </a14:m>
                <a:endParaRPr lang="en-US" b="0" dirty="0"/>
              </a:p>
              <a:p>
                <a14:m>
                  <m:oMath xmlns:m="http://schemas.openxmlformats.org/officeDocument/2006/math">
                    <m:r>
                      <a:rPr lang="en-US" b="0" i="1" smtClean="0">
                        <a:latin typeface="Cambria Math"/>
                      </a:rPr>
                      <m:t>𝑡</m:t>
                    </m:r>
                    <m:r>
                      <a:rPr lang="en-US" b="0" i="1" smtClean="0">
                        <a:latin typeface="Cambria Math"/>
                      </a:rPr>
                      <m:t>=0 </m:t>
                    </m:r>
                    <m:r>
                      <a:rPr lang="en-US" b="0" i="1" smtClean="0">
                        <a:latin typeface="Cambria Math"/>
                      </a:rPr>
                      <m:t>𝑠</m:t>
                    </m:r>
                  </m:oMath>
                </a14:m>
                <a:r>
                  <a:rPr lang="en-US" dirty="0"/>
                  <a:t>	or	</a:t>
                </a:r>
                <a14:m>
                  <m:oMath xmlns:m="http://schemas.openxmlformats.org/officeDocument/2006/math">
                    <m:r>
                      <a:rPr lang="en-US" b="0" i="1" smtClean="0">
                        <a:latin typeface="Cambria Math"/>
                      </a:rPr>
                      <m:t>−4.90</m:t>
                    </m:r>
                    <m:f>
                      <m:fPr>
                        <m:ctrlPr>
                          <a:rPr lang="en-US" b="0" i="1" smtClean="0">
                            <a:latin typeface="Cambria Math" panose="02040503050406030204" pitchFamily="18" charset="0"/>
                          </a:rPr>
                        </m:ctrlPr>
                      </m:fPr>
                      <m:num>
                        <m:r>
                          <a:rPr lang="en-US" b="0" i="1" smtClean="0">
                            <a:latin typeface="Cambria Math"/>
                          </a:rPr>
                          <m:t>𝑚</m:t>
                        </m:r>
                      </m:num>
                      <m:den>
                        <m:sSup>
                          <m:sSupPr>
                            <m:ctrlPr>
                              <a:rPr lang="en-US" b="0" i="1" smtClean="0">
                                <a:latin typeface="Cambria Math" panose="02040503050406030204" pitchFamily="18" charset="0"/>
                              </a:rPr>
                            </m:ctrlPr>
                          </m:sSupPr>
                          <m:e>
                            <m:r>
                              <a:rPr lang="en-US" b="0" i="1" smtClean="0">
                                <a:latin typeface="Cambria Math"/>
                              </a:rPr>
                              <m:t>𝑠</m:t>
                            </m:r>
                          </m:e>
                          <m:sup>
                            <m:r>
                              <a:rPr lang="en-US" b="0" i="1" smtClean="0">
                                <a:latin typeface="Cambria Math"/>
                              </a:rPr>
                              <m:t>2</m:t>
                            </m:r>
                          </m:sup>
                        </m:sSup>
                      </m:den>
                    </m:f>
                    <m:r>
                      <a:rPr lang="en-US" b="0" i="1" smtClean="0">
                        <a:latin typeface="Cambria Math"/>
                      </a:rPr>
                      <m:t>𝑡</m:t>
                    </m:r>
                    <m:r>
                      <a:rPr lang="en-US" b="0" i="1" smtClean="0">
                        <a:latin typeface="Cambria Math" panose="02040503050406030204" pitchFamily="18" charset="0"/>
                      </a:rPr>
                      <m:t>+</m:t>
                    </m:r>
                    <m:r>
                      <a:rPr lang="en-US" b="0" i="1" smtClean="0">
                        <a:latin typeface="Cambria Math"/>
                      </a:rPr>
                      <m:t>20</m:t>
                    </m:r>
                    <m:f>
                      <m:fPr>
                        <m:ctrlPr>
                          <a:rPr lang="en-US" b="0" i="1" smtClean="0">
                            <a:latin typeface="Cambria Math" panose="02040503050406030204" pitchFamily="18" charset="0"/>
                          </a:rPr>
                        </m:ctrlPr>
                      </m:fPr>
                      <m:num>
                        <m:r>
                          <a:rPr lang="en-US" b="0" i="1" smtClean="0">
                            <a:latin typeface="Cambria Math"/>
                          </a:rPr>
                          <m:t>𝑚</m:t>
                        </m:r>
                      </m:num>
                      <m:den>
                        <m:r>
                          <a:rPr lang="en-US" b="0" i="1" smtClean="0">
                            <a:latin typeface="Cambria Math"/>
                          </a:rPr>
                          <m:t>𝑠</m:t>
                        </m:r>
                      </m:den>
                    </m:f>
                    <m:r>
                      <a:rPr lang="en-US" b="0" i="1" smtClean="0">
                        <a:latin typeface="Cambria Math"/>
                      </a:rPr>
                      <m:t>=0</m:t>
                    </m:r>
                  </m:oMath>
                </a14:m>
                <a:endParaRPr lang="en-US" b="0" dirty="0"/>
              </a:p>
              <a:p>
                <a:r>
                  <a:rPr lang="en-US" dirty="0"/>
                  <a:t> 			</a:t>
                </a:r>
                <a14:m>
                  <m:oMath xmlns:m="http://schemas.openxmlformats.org/officeDocument/2006/math">
                    <m:r>
                      <a:rPr lang="en-US" b="0" i="1" smtClean="0">
                        <a:latin typeface="Cambria Math"/>
                      </a:rPr>
                      <m:t>−4.90</m:t>
                    </m:r>
                    <m:f>
                      <m:fPr>
                        <m:ctrlPr>
                          <a:rPr lang="en-US" b="0" i="1" smtClean="0">
                            <a:latin typeface="Cambria Math" panose="02040503050406030204" pitchFamily="18" charset="0"/>
                          </a:rPr>
                        </m:ctrlPr>
                      </m:fPr>
                      <m:num>
                        <m:r>
                          <a:rPr lang="en-US" b="0" i="1" smtClean="0">
                            <a:latin typeface="Cambria Math"/>
                          </a:rPr>
                          <m:t>𝑚</m:t>
                        </m:r>
                      </m:num>
                      <m:den>
                        <m:sSup>
                          <m:sSupPr>
                            <m:ctrlPr>
                              <a:rPr lang="en-US" b="0" i="1" smtClean="0">
                                <a:latin typeface="Cambria Math" panose="02040503050406030204" pitchFamily="18" charset="0"/>
                              </a:rPr>
                            </m:ctrlPr>
                          </m:sSupPr>
                          <m:e>
                            <m:r>
                              <a:rPr lang="en-US" b="0" i="1" smtClean="0">
                                <a:latin typeface="Cambria Math"/>
                              </a:rPr>
                              <m:t>𝑠</m:t>
                            </m:r>
                          </m:e>
                          <m:sup>
                            <m:r>
                              <a:rPr lang="en-US" b="0" i="1" smtClean="0">
                                <a:latin typeface="Cambria Math"/>
                              </a:rPr>
                              <m:t>2</m:t>
                            </m:r>
                          </m:sup>
                        </m:sSup>
                      </m:den>
                    </m:f>
                    <m:r>
                      <a:rPr lang="en-US" b="0" i="1" smtClean="0">
                        <a:latin typeface="Cambria Math"/>
                      </a:rPr>
                      <m:t>𝑡</m:t>
                    </m:r>
                    <m:r>
                      <a:rPr lang="en-US" b="0" i="1" smtClean="0">
                        <a:latin typeface="Cambria Math"/>
                      </a:rPr>
                      <m:t>=−20</m:t>
                    </m:r>
                    <m:f>
                      <m:fPr>
                        <m:ctrlPr>
                          <a:rPr lang="en-US" b="0" i="1" smtClean="0">
                            <a:latin typeface="Cambria Math" panose="02040503050406030204" pitchFamily="18" charset="0"/>
                          </a:rPr>
                        </m:ctrlPr>
                      </m:fPr>
                      <m:num>
                        <m:r>
                          <a:rPr lang="en-US" b="0" i="1" smtClean="0">
                            <a:latin typeface="Cambria Math"/>
                          </a:rPr>
                          <m:t>𝑚</m:t>
                        </m:r>
                      </m:num>
                      <m:den>
                        <m:r>
                          <a:rPr lang="en-US" b="0" i="1" smtClean="0">
                            <a:latin typeface="Cambria Math"/>
                          </a:rPr>
                          <m:t>𝑠</m:t>
                        </m:r>
                      </m:den>
                    </m:f>
                  </m:oMath>
                </a14:m>
                <a:endParaRPr lang="en-US" b="0" dirty="0"/>
              </a:p>
              <a:p>
                <a:r>
                  <a:rPr lang="en-US" dirty="0"/>
                  <a:t> 			</a:t>
                </a:r>
                <a14:m>
                  <m:oMath xmlns:m="http://schemas.openxmlformats.org/officeDocument/2006/math">
                    <m:r>
                      <a:rPr lang="en-US" b="0" i="1" smtClean="0">
                        <a:latin typeface="Cambria Math"/>
                      </a:rPr>
                      <m:t>𝑡</m:t>
                    </m:r>
                    <m:r>
                      <a:rPr lang="en-US" b="0" i="1" smtClean="0">
                        <a:latin typeface="Cambria Math"/>
                      </a:rPr>
                      <m:t>=4.08 </m:t>
                    </m:r>
                    <m:r>
                      <a:rPr lang="en-US" b="0" i="1" smtClean="0">
                        <a:latin typeface="Cambria Math"/>
                      </a:rPr>
                      <m:t>𝑠</m:t>
                    </m:r>
                  </m:oMath>
                </a14:m>
                <a:endParaRPr lang="en-US" dirty="0"/>
              </a:p>
            </p:txBody>
          </p:sp>
        </mc:Choice>
        <mc:Fallback xmlns="">
          <p:sp>
            <p:nvSpPr>
              <p:cNvPr id="7" name="Content Placeholder 2"/>
              <p:cNvSpPr>
                <a:spLocks noGrp="1" noRot="1" noChangeAspect="1" noMove="1" noResize="1" noEditPoints="1" noAdjustHandles="1" noChangeArrowheads="1" noChangeShapeType="1" noTextEdit="1"/>
              </p:cNvSpPr>
              <p:nvPr>
                <p:ph idx="1"/>
              </p:nvPr>
            </p:nvSpPr>
            <p:spPr>
              <a:blipFill>
                <a:blip r:embed="rId3"/>
                <a:stretch>
                  <a:fillRect l="-467" t="-2551" b="-1361"/>
                </a:stretch>
              </a:blipFill>
            </p:spPr>
            <p:txBody>
              <a:bodyPr/>
              <a:lstStyle/>
              <a:p>
                <a:r>
                  <a:rPr lang="en-US">
                    <a:noFill/>
                  </a:rPr>
                  <a:t> </a:t>
                </a:r>
              </a:p>
            </p:txBody>
          </p:sp>
        </mc:Fallback>
      </mc:AlternateContent>
    </p:spTree>
    <p:extLst>
      <p:ext uri="{BB962C8B-B14F-4D97-AF65-F5344CB8AC3E}">
        <p14:creationId xmlns:p14="http://schemas.microsoft.com/office/powerpoint/2010/main" val="344261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01-06 Falling Objects</a:t>
            </a:r>
          </a:p>
        </p:txBody>
      </p:sp>
      <mc:AlternateContent xmlns:mc="http://schemas.openxmlformats.org/markup-compatibility/2006" xmlns:a14="http://schemas.microsoft.com/office/drawing/2010/main">
        <mc:Choice Requires="a14">
          <p:sp>
            <p:nvSpPr>
              <p:cNvPr id="5" name="Content Placeholder 2"/>
              <p:cNvSpPr>
                <a:spLocks noGrp="1"/>
              </p:cNvSpPr>
              <p:nvPr>
                <p:ph idx="1"/>
              </p:nvPr>
            </p:nvSpPr>
            <p:spPr/>
            <p:txBody>
              <a:bodyPr>
                <a:normAutofit/>
              </a:bodyPr>
              <a:lstStyle/>
              <a:p>
                <a:r>
                  <a:rPr lang="en-US" dirty="0"/>
                  <a:t>How fast is it going when catcher catches it?</a:t>
                </a:r>
              </a:p>
              <a:p>
                <a14:m>
                  <m:oMath xmlns:m="http://schemas.openxmlformats.org/officeDocument/2006/math">
                    <m:r>
                      <a:rPr lang="en-US" i="1" dirty="0">
                        <a:latin typeface="Cambria Math"/>
                      </a:rPr>
                      <m:t>𝑣</m:t>
                    </m:r>
                    <m:r>
                      <a:rPr lang="en-US" i="1" baseline="-25000" dirty="0">
                        <a:latin typeface="Cambria Math"/>
                      </a:rPr>
                      <m:t>0</m:t>
                    </m:r>
                    <m:r>
                      <a:rPr lang="en-US" i="1" dirty="0">
                        <a:latin typeface="Cambria Math"/>
                      </a:rPr>
                      <m:t>=20</m:t>
                    </m:r>
                    <m:f>
                      <m:fPr>
                        <m:ctrlPr>
                          <a:rPr lang="en-US" i="1" dirty="0">
                            <a:latin typeface="Cambria Math" panose="02040503050406030204" pitchFamily="18" charset="0"/>
                          </a:rPr>
                        </m:ctrlPr>
                      </m:fPr>
                      <m:num>
                        <m:r>
                          <a:rPr lang="en-US" i="1" dirty="0">
                            <a:latin typeface="Cambria Math"/>
                          </a:rPr>
                          <m:t>𝑚</m:t>
                        </m:r>
                      </m:num>
                      <m:den>
                        <m:r>
                          <a:rPr lang="en-US" i="1" dirty="0">
                            <a:latin typeface="Cambria Math"/>
                          </a:rPr>
                          <m:t>𝑠</m:t>
                        </m:r>
                      </m:den>
                    </m:f>
                    <m:r>
                      <a:rPr lang="en-US" i="1" dirty="0">
                        <a:latin typeface="Cambria Math"/>
                      </a:rPr>
                      <m:t>, </m:t>
                    </m:r>
                    <m:r>
                      <a:rPr lang="en-US" i="1" dirty="0">
                        <a:latin typeface="Cambria Math"/>
                      </a:rPr>
                      <m:t>𝑎</m:t>
                    </m:r>
                    <m:r>
                      <a:rPr lang="en-US" i="1" dirty="0">
                        <a:latin typeface="Cambria Math"/>
                      </a:rPr>
                      <m:t>=−9.80</m:t>
                    </m:r>
                    <m:f>
                      <m:fPr>
                        <m:ctrlPr>
                          <a:rPr lang="en-US" i="1" dirty="0">
                            <a:latin typeface="Cambria Math" panose="02040503050406030204" pitchFamily="18" charset="0"/>
                          </a:rPr>
                        </m:ctrlPr>
                      </m:fPr>
                      <m:num>
                        <m:r>
                          <a:rPr lang="en-US" i="1" dirty="0">
                            <a:latin typeface="Cambria Math"/>
                          </a:rPr>
                          <m:t>𝑚</m:t>
                        </m:r>
                      </m:num>
                      <m:den>
                        <m:r>
                          <a:rPr lang="en-US" i="1" dirty="0">
                            <a:latin typeface="Cambria Math"/>
                          </a:rPr>
                          <m:t>𝑠</m:t>
                        </m:r>
                        <m:r>
                          <a:rPr lang="en-US" i="1" baseline="30000" dirty="0">
                            <a:latin typeface="Cambria Math"/>
                          </a:rPr>
                          <m:t>2</m:t>
                        </m:r>
                      </m:den>
                    </m:f>
                    <m:r>
                      <a:rPr lang="en-US" i="1" dirty="0">
                        <a:latin typeface="Cambria Math"/>
                      </a:rPr>
                      <m:t>, </m:t>
                    </m:r>
                    <m:r>
                      <a:rPr lang="en-US" i="1" dirty="0">
                        <a:latin typeface="Cambria Math"/>
                      </a:rPr>
                      <m:t>𝑡</m:t>
                    </m:r>
                    <m:r>
                      <a:rPr lang="en-US" i="1" dirty="0">
                        <a:latin typeface="Cambria Math"/>
                      </a:rPr>
                      <m:t>= ?,  </m:t>
                    </m:r>
                    <m:r>
                      <a:rPr lang="en-US" i="1" dirty="0">
                        <a:latin typeface="Cambria Math"/>
                      </a:rPr>
                      <m:t>𝑥</m:t>
                    </m:r>
                    <m:r>
                      <a:rPr lang="en-US" i="1" dirty="0">
                        <a:latin typeface="Cambria Math"/>
                      </a:rPr>
                      <m:t>=0, </m:t>
                    </m:r>
                    <m:sSub>
                      <m:sSubPr>
                        <m:ctrlPr>
                          <a:rPr lang="en-US" i="1" dirty="0">
                            <a:latin typeface="Cambria Math" panose="02040503050406030204" pitchFamily="18" charset="0"/>
                          </a:rPr>
                        </m:ctrlPr>
                      </m:sSubPr>
                      <m:e>
                        <m:r>
                          <a:rPr lang="en-US" i="1" dirty="0">
                            <a:latin typeface="Cambria Math"/>
                          </a:rPr>
                          <m:t>𝑥</m:t>
                        </m:r>
                      </m:e>
                      <m:sub>
                        <m:r>
                          <a:rPr lang="en-US" i="1" dirty="0">
                            <a:latin typeface="Cambria Math"/>
                          </a:rPr>
                          <m:t>0</m:t>
                        </m:r>
                      </m:sub>
                    </m:sSub>
                    <m:r>
                      <a:rPr lang="en-US" i="1" dirty="0">
                        <a:latin typeface="Cambria Math"/>
                      </a:rPr>
                      <m:t>=0</m:t>
                    </m:r>
                  </m:oMath>
                </a14:m>
                <a:endParaRPr lang="en-US" dirty="0"/>
              </a:p>
              <a:p>
                <a14:m>
                  <m:oMath xmlns:m="http://schemas.openxmlformats.org/officeDocument/2006/math">
                    <m:sSup>
                      <m:sSupPr>
                        <m:ctrlPr>
                          <a:rPr lang="en-US" i="1">
                            <a:latin typeface="Cambria Math" panose="02040503050406030204" pitchFamily="18" charset="0"/>
                          </a:rPr>
                        </m:ctrlPr>
                      </m:sSupPr>
                      <m:e>
                        <m:r>
                          <a:rPr lang="en-US" i="1">
                            <a:latin typeface="Cambria Math"/>
                          </a:rPr>
                          <m:t>𝑣</m:t>
                        </m:r>
                      </m:e>
                      <m:sup>
                        <m:r>
                          <a:rPr lang="en-US" i="1">
                            <a:latin typeface="Cambria Math"/>
                          </a:rPr>
                          <m:t>2</m:t>
                        </m:r>
                      </m:sup>
                    </m:sSup>
                    <m:r>
                      <a:rPr lang="en-US" i="1">
                        <a:latin typeface="Cambria Math"/>
                      </a:rPr>
                      <m:t>=</m:t>
                    </m:r>
                    <m:sSubSup>
                      <m:sSubSupPr>
                        <m:ctrlPr>
                          <a:rPr lang="en-US" i="1">
                            <a:latin typeface="Cambria Math" panose="02040503050406030204" pitchFamily="18" charset="0"/>
                          </a:rPr>
                        </m:ctrlPr>
                      </m:sSubSupPr>
                      <m:e>
                        <m:r>
                          <a:rPr lang="en-US" i="1">
                            <a:latin typeface="Cambria Math"/>
                          </a:rPr>
                          <m:t>𝑣</m:t>
                        </m:r>
                      </m:e>
                      <m:sub>
                        <m:r>
                          <a:rPr lang="en-US" i="1">
                            <a:latin typeface="Cambria Math"/>
                          </a:rPr>
                          <m:t>0</m:t>
                        </m:r>
                      </m:sub>
                      <m:sup>
                        <m:r>
                          <a:rPr lang="en-US" i="1">
                            <a:latin typeface="Cambria Math"/>
                          </a:rPr>
                          <m:t>2</m:t>
                        </m:r>
                      </m:sup>
                    </m:sSubSup>
                    <m:r>
                      <a:rPr lang="en-US" i="1">
                        <a:latin typeface="Cambria Math"/>
                      </a:rPr>
                      <m:t>+2</m:t>
                    </m:r>
                    <m:r>
                      <a:rPr lang="en-US" i="1">
                        <a:latin typeface="Cambria Math"/>
                      </a:rPr>
                      <m:t>𝑎</m:t>
                    </m:r>
                    <m:r>
                      <a:rPr lang="en-US" i="1">
                        <a:latin typeface="Cambria Math"/>
                      </a:rPr>
                      <m:t>(</m:t>
                    </m:r>
                    <m:r>
                      <a:rPr lang="en-US" i="1">
                        <a:latin typeface="Cambria Math"/>
                      </a:rPr>
                      <m:t>𝑥</m:t>
                    </m:r>
                    <m:r>
                      <a:rPr lang="en-US" i="1">
                        <a:latin typeface="Cambria Math"/>
                      </a:rPr>
                      <m:t>−</m:t>
                    </m:r>
                    <m:sSub>
                      <m:sSubPr>
                        <m:ctrlPr>
                          <a:rPr lang="en-US" i="1">
                            <a:latin typeface="Cambria Math" panose="02040503050406030204" pitchFamily="18" charset="0"/>
                          </a:rPr>
                        </m:ctrlPr>
                      </m:sSubPr>
                      <m:e>
                        <m:r>
                          <a:rPr lang="en-US" i="1">
                            <a:latin typeface="Cambria Math"/>
                          </a:rPr>
                          <m:t>𝑥</m:t>
                        </m:r>
                      </m:e>
                      <m:sub>
                        <m:r>
                          <a:rPr lang="en-US" i="1">
                            <a:latin typeface="Cambria Math"/>
                          </a:rPr>
                          <m:t>0</m:t>
                        </m:r>
                      </m:sub>
                    </m:sSub>
                    <m:r>
                      <a:rPr lang="en-US" i="1">
                        <a:latin typeface="Cambria Math"/>
                      </a:rPr>
                      <m:t>)</m:t>
                    </m:r>
                  </m:oMath>
                </a14:m>
                <a:endParaRPr lang="en-US" dirty="0"/>
              </a:p>
              <a:p>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a:rPr>
                          <m:t>𝑣</m:t>
                        </m:r>
                      </m:e>
                      <m:sup>
                        <m:r>
                          <a:rPr lang="en-US" b="0" i="1" smtClean="0">
                            <a:latin typeface="Cambria Math"/>
                          </a:rPr>
                          <m:t>2</m:t>
                        </m:r>
                      </m:sup>
                    </m:sSup>
                    <m:r>
                      <a:rPr lang="en-US" b="0" i="1" smtClean="0">
                        <a:latin typeface="Cambria Math"/>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a:rPr>
                              <m:t>20</m:t>
                            </m:r>
                            <m:f>
                              <m:fPr>
                                <m:ctrlPr>
                                  <a:rPr lang="en-US" b="0" i="1" smtClean="0">
                                    <a:latin typeface="Cambria Math" panose="02040503050406030204" pitchFamily="18" charset="0"/>
                                  </a:rPr>
                                </m:ctrlPr>
                              </m:fPr>
                              <m:num>
                                <m:r>
                                  <a:rPr lang="en-US" b="0" i="1" smtClean="0">
                                    <a:latin typeface="Cambria Math"/>
                                  </a:rPr>
                                  <m:t>𝑚</m:t>
                                </m:r>
                              </m:num>
                              <m:den>
                                <m:r>
                                  <a:rPr lang="en-US" b="0" i="1" smtClean="0">
                                    <a:latin typeface="Cambria Math"/>
                                  </a:rPr>
                                  <m:t>𝑠</m:t>
                                </m:r>
                              </m:den>
                            </m:f>
                          </m:e>
                        </m:d>
                      </m:e>
                      <m:sup>
                        <m:r>
                          <a:rPr lang="en-US" b="0" i="1" smtClean="0">
                            <a:latin typeface="Cambria Math"/>
                          </a:rPr>
                          <m:t>2</m:t>
                        </m:r>
                      </m:sup>
                    </m:sSup>
                    <m:r>
                      <a:rPr lang="en-US" b="0" i="1" smtClean="0">
                        <a:latin typeface="Cambria Math"/>
                      </a:rPr>
                      <m:t>+2</m:t>
                    </m:r>
                    <m:d>
                      <m:dPr>
                        <m:ctrlPr>
                          <a:rPr lang="en-US" b="0" i="1" smtClean="0">
                            <a:latin typeface="Cambria Math" panose="02040503050406030204" pitchFamily="18" charset="0"/>
                          </a:rPr>
                        </m:ctrlPr>
                      </m:dPr>
                      <m:e>
                        <m:r>
                          <a:rPr lang="en-US" b="0" i="1" smtClean="0">
                            <a:latin typeface="Cambria Math"/>
                          </a:rPr>
                          <m:t>−9.80</m:t>
                        </m:r>
                        <m:f>
                          <m:fPr>
                            <m:ctrlPr>
                              <a:rPr lang="en-US" b="0" i="1" smtClean="0">
                                <a:latin typeface="Cambria Math" panose="02040503050406030204" pitchFamily="18" charset="0"/>
                              </a:rPr>
                            </m:ctrlPr>
                          </m:fPr>
                          <m:num>
                            <m:r>
                              <a:rPr lang="en-US" b="0" i="1" smtClean="0">
                                <a:latin typeface="Cambria Math"/>
                              </a:rPr>
                              <m:t>𝑚</m:t>
                            </m:r>
                          </m:num>
                          <m:den>
                            <m:sSup>
                              <m:sSupPr>
                                <m:ctrlPr>
                                  <a:rPr lang="en-US" b="0" i="1" smtClean="0">
                                    <a:latin typeface="Cambria Math" panose="02040503050406030204" pitchFamily="18" charset="0"/>
                                  </a:rPr>
                                </m:ctrlPr>
                              </m:sSupPr>
                              <m:e>
                                <m:r>
                                  <a:rPr lang="en-US" b="0" i="1" smtClean="0">
                                    <a:latin typeface="Cambria Math"/>
                                  </a:rPr>
                                  <m:t>𝑠</m:t>
                                </m:r>
                              </m:e>
                              <m:sup>
                                <m:r>
                                  <a:rPr lang="en-US" b="0" i="1" smtClean="0">
                                    <a:latin typeface="Cambria Math"/>
                                  </a:rPr>
                                  <m:t>2</m:t>
                                </m:r>
                              </m:sup>
                            </m:sSup>
                          </m:den>
                        </m:f>
                      </m:e>
                    </m:d>
                    <m:d>
                      <m:dPr>
                        <m:ctrlPr>
                          <a:rPr lang="en-US" b="0" i="1" smtClean="0">
                            <a:latin typeface="Cambria Math" panose="02040503050406030204" pitchFamily="18" charset="0"/>
                          </a:rPr>
                        </m:ctrlPr>
                      </m:dPr>
                      <m:e>
                        <m:r>
                          <a:rPr lang="en-US" b="0" i="1" smtClean="0">
                            <a:latin typeface="Cambria Math"/>
                          </a:rPr>
                          <m:t>0 </m:t>
                        </m:r>
                        <m:r>
                          <a:rPr lang="en-US" b="0" i="1" smtClean="0">
                            <a:latin typeface="Cambria Math"/>
                          </a:rPr>
                          <m:t>𝑚</m:t>
                        </m:r>
                        <m:r>
                          <a:rPr lang="en-US" b="0" i="1" smtClean="0">
                            <a:latin typeface="Cambria Math"/>
                          </a:rPr>
                          <m:t> −0 </m:t>
                        </m:r>
                        <m:r>
                          <a:rPr lang="en-US" b="0" i="1" smtClean="0">
                            <a:latin typeface="Cambria Math"/>
                          </a:rPr>
                          <m:t>𝑚</m:t>
                        </m:r>
                      </m:e>
                    </m:d>
                  </m:oMath>
                </a14:m>
                <a:endParaRPr lang="en-US" b="0" dirty="0"/>
              </a:p>
              <a:p>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a:rPr>
                          <m:t>𝑣</m:t>
                        </m:r>
                      </m:e>
                      <m:sup>
                        <m:r>
                          <a:rPr lang="en-US" b="0" i="1" smtClean="0">
                            <a:latin typeface="Cambria Math"/>
                          </a:rPr>
                          <m:t>2</m:t>
                        </m:r>
                      </m:sup>
                    </m:sSup>
                    <m:r>
                      <a:rPr lang="en-US" b="0" i="1" smtClean="0">
                        <a:latin typeface="Cambria Math"/>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a:rPr>
                              <m:t>20</m:t>
                            </m:r>
                            <m:f>
                              <m:fPr>
                                <m:ctrlPr>
                                  <a:rPr lang="en-US" b="0" i="1" smtClean="0">
                                    <a:latin typeface="Cambria Math" panose="02040503050406030204" pitchFamily="18" charset="0"/>
                                  </a:rPr>
                                </m:ctrlPr>
                              </m:fPr>
                              <m:num>
                                <m:r>
                                  <a:rPr lang="en-US" b="0" i="1" smtClean="0">
                                    <a:latin typeface="Cambria Math"/>
                                  </a:rPr>
                                  <m:t>𝑚</m:t>
                                </m:r>
                              </m:num>
                              <m:den>
                                <m:r>
                                  <a:rPr lang="en-US" b="0" i="1" smtClean="0">
                                    <a:latin typeface="Cambria Math"/>
                                  </a:rPr>
                                  <m:t>𝑠</m:t>
                                </m:r>
                              </m:den>
                            </m:f>
                          </m:e>
                        </m:d>
                      </m:e>
                      <m:sup>
                        <m:r>
                          <a:rPr lang="en-US" b="0" i="1" smtClean="0">
                            <a:latin typeface="Cambria Math"/>
                          </a:rPr>
                          <m:t>2</m:t>
                        </m:r>
                      </m:sup>
                    </m:sSup>
                  </m:oMath>
                </a14:m>
                <a:endParaRPr lang="en-US" b="0" dirty="0"/>
              </a:p>
              <a:p>
                <a14:m>
                  <m:oMath xmlns:m="http://schemas.openxmlformats.org/officeDocument/2006/math">
                    <m:r>
                      <a:rPr lang="en-US" b="0" i="1" smtClean="0">
                        <a:latin typeface="Cambria Math"/>
                      </a:rPr>
                      <m:t>𝑣</m:t>
                    </m:r>
                    <m:r>
                      <a:rPr lang="en-US" b="0" i="1" smtClean="0">
                        <a:latin typeface="Cambria Math"/>
                      </a:rPr>
                      <m:t>=±20 </m:t>
                    </m:r>
                    <m:r>
                      <a:rPr lang="en-US" b="0" i="1" smtClean="0">
                        <a:latin typeface="Cambria Math"/>
                      </a:rPr>
                      <m:t>𝑚</m:t>
                    </m:r>
                    <m:r>
                      <a:rPr lang="en-US" b="0" i="1" smtClean="0">
                        <a:latin typeface="Cambria Math"/>
                      </a:rPr>
                      <m:t>/</m:t>
                    </m:r>
                    <m:r>
                      <a:rPr lang="en-US" b="0" i="1" smtClean="0">
                        <a:latin typeface="Cambria Math"/>
                      </a:rPr>
                      <m:t>𝑠</m:t>
                    </m:r>
                  </m:oMath>
                </a14:m>
                <a:r>
                  <a:rPr lang="en-US" dirty="0"/>
                  <a:t> 	so	</a:t>
                </a:r>
                <a14:m>
                  <m:oMath xmlns:m="http://schemas.openxmlformats.org/officeDocument/2006/math">
                    <m:r>
                      <a:rPr lang="en-US" b="0" i="1" smtClean="0">
                        <a:latin typeface="Cambria Math"/>
                      </a:rPr>
                      <m:t>𝑣</m:t>
                    </m:r>
                    <m:r>
                      <a:rPr lang="en-US" b="0" i="1" smtClean="0">
                        <a:latin typeface="Cambria Math"/>
                      </a:rPr>
                      <m:t>=−20 </m:t>
                    </m:r>
                    <m:r>
                      <a:rPr lang="en-US" b="0" i="1" smtClean="0">
                        <a:latin typeface="Cambria Math"/>
                      </a:rPr>
                      <m:t>𝑚</m:t>
                    </m:r>
                    <m:r>
                      <a:rPr lang="en-US" b="0" i="1" smtClean="0">
                        <a:latin typeface="Cambria Math"/>
                      </a:rPr>
                      <m:t>/</m:t>
                    </m:r>
                    <m:r>
                      <a:rPr lang="en-US" b="0" i="1" smtClean="0">
                        <a:latin typeface="Cambria Math"/>
                      </a:rPr>
                      <m:t>𝑠</m:t>
                    </m:r>
                  </m:oMath>
                </a14:m>
                <a:endParaRPr lang="en-US" dirty="0"/>
              </a:p>
            </p:txBody>
          </p:sp>
        </mc:Choice>
        <mc:Fallback xmlns="">
          <p:sp>
            <p:nvSpPr>
              <p:cNvPr id="5" name="Content Placeholder 2"/>
              <p:cNvSpPr>
                <a:spLocks noGrp="1" noRot="1" noChangeAspect="1" noMove="1" noResize="1" noEditPoints="1" noAdjustHandles="1" noChangeArrowheads="1" noChangeShapeType="1" noTextEdit="1"/>
              </p:cNvSpPr>
              <p:nvPr>
                <p:ph idx="1"/>
              </p:nvPr>
            </p:nvSpPr>
            <p:spPr>
              <a:blipFill>
                <a:blip r:embed="rId3"/>
                <a:stretch>
                  <a:fillRect l="-867" t="-1361"/>
                </a:stretch>
              </a:blipFill>
            </p:spPr>
            <p:txBody>
              <a:bodyPr/>
              <a:lstStyle/>
              <a:p>
                <a:r>
                  <a:rPr lang="en-US">
                    <a:noFill/>
                  </a:rPr>
                  <a:t> </a:t>
                </a:r>
              </a:p>
            </p:txBody>
          </p:sp>
        </mc:Fallback>
      </mc:AlternateContent>
    </p:spTree>
    <p:extLst>
      <p:ext uri="{BB962C8B-B14F-4D97-AF65-F5344CB8AC3E}">
        <p14:creationId xmlns:p14="http://schemas.microsoft.com/office/powerpoint/2010/main" val="331457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01-06 Homework</a:t>
            </a:r>
          </a:p>
        </p:txBody>
      </p:sp>
      <p:sp>
        <p:nvSpPr>
          <p:cNvPr id="6" name="Content Placeholder 5"/>
          <p:cNvSpPr>
            <a:spLocks noGrp="1"/>
          </p:cNvSpPr>
          <p:nvPr>
            <p:ph sz="half" idx="2"/>
          </p:nvPr>
        </p:nvSpPr>
        <p:spPr/>
        <p:txBody>
          <a:bodyPr/>
          <a:lstStyle/>
          <a:p>
            <a:endParaRPr lang="en-US"/>
          </a:p>
        </p:txBody>
      </p:sp>
      <p:sp>
        <p:nvSpPr>
          <p:cNvPr id="7" name="Content Placeholder 1"/>
          <p:cNvSpPr>
            <a:spLocks noGrp="1"/>
          </p:cNvSpPr>
          <p:nvPr>
            <p:ph sz="half" idx="1"/>
          </p:nvPr>
        </p:nvSpPr>
        <p:spPr/>
        <p:txBody>
          <a:bodyPr>
            <a:normAutofit/>
          </a:bodyPr>
          <a:lstStyle/>
          <a:p>
            <a:r>
              <a:rPr lang="en-US" dirty="0"/>
              <a:t>“I’m falling for you…”</a:t>
            </a:r>
          </a:p>
          <a:p>
            <a:endParaRPr lang="en-US" dirty="0"/>
          </a:p>
          <a:p>
            <a:r>
              <a:rPr lang="en-US" dirty="0"/>
              <a:t>Read 3.1-3.3</a:t>
            </a:r>
          </a:p>
        </p:txBody>
      </p:sp>
    </p:spTree>
    <p:extLst>
      <p:ext uri="{BB962C8B-B14F-4D97-AF65-F5344CB8AC3E}">
        <p14:creationId xmlns:p14="http://schemas.microsoft.com/office/powerpoint/2010/main" val="18680237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D23BE-E5CE-4107-9355-9BEB7C0B731F}"/>
              </a:ext>
            </a:extLst>
          </p:cNvPr>
          <p:cNvSpPr>
            <a:spLocks noGrp="1"/>
          </p:cNvSpPr>
          <p:nvPr>
            <p:ph type="title"/>
          </p:nvPr>
        </p:nvSpPr>
        <p:spPr/>
        <p:txBody>
          <a:bodyPr/>
          <a:lstStyle/>
          <a:p>
            <a:r>
              <a:rPr lang="en-US" dirty="0"/>
              <a:t>01-07 Two-Dimensional Vectors</a:t>
            </a:r>
          </a:p>
        </p:txBody>
      </p:sp>
      <p:sp>
        <p:nvSpPr>
          <p:cNvPr id="3" name="Text Placeholder 2">
            <a:extLst>
              <a:ext uri="{FF2B5EF4-FFF2-40B4-BE49-F238E27FC236}">
                <a16:creationId xmlns:a16="http://schemas.microsoft.com/office/drawing/2014/main" id="{49B864BF-BC56-4ADD-B3CA-2320A31FD36B}"/>
              </a:ext>
            </a:extLst>
          </p:cNvPr>
          <p:cNvSpPr>
            <a:spLocks noGrp="1"/>
          </p:cNvSpPr>
          <p:nvPr>
            <p:ph type="body" idx="1"/>
          </p:nvPr>
        </p:nvSpPr>
        <p:spPr/>
        <p:txBody>
          <a:bodyPr>
            <a:normAutofit fontScale="92500" lnSpcReduction="20000"/>
          </a:bodyPr>
          <a:lstStyle/>
          <a:p>
            <a:r>
              <a:rPr lang="en-US" dirty="0"/>
              <a:t>In this lesson you will…</a:t>
            </a:r>
          </a:p>
          <a:p>
            <a:r>
              <a:rPr lang="en-US" dirty="0"/>
              <a:t>• Observe that motion in two dimensions consists of horizontal and vertical components.</a:t>
            </a:r>
          </a:p>
          <a:p>
            <a:r>
              <a:rPr lang="en-US" dirty="0"/>
              <a:t>• Understand the independence of horizontal and vertical vectors in two-dimensional motion. • Understand the rules of vector addition, subtraction, and multiplication.</a:t>
            </a:r>
          </a:p>
          <a:p>
            <a:r>
              <a:rPr lang="en-US" dirty="0"/>
              <a:t>• Apply graphical methods of vector addition and subtraction to determine the displacement of moving objects. • Understand the rules of vector addition and subtraction using analytical methods.</a:t>
            </a:r>
          </a:p>
          <a:p>
            <a:r>
              <a:rPr lang="en-US" dirty="0"/>
              <a:t>• Apply analytical methods to determine vertical and horizontal component vectors.</a:t>
            </a:r>
          </a:p>
          <a:p>
            <a:r>
              <a:rPr lang="en-US" dirty="0"/>
              <a:t>• Apply analytical methods to determine the magnitude and direction of a resultant vector.</a:t>
            </a:r>
          </a:p>
        </p:txBody>
      </p:sp>
    </p:spTree>
    <p:extLst>
      <p:ext uri="{BB962C8B-B14F-4D97-AF65-F5344CB8AC3E}">
        <p14:creationId xmlns:p14="http://schemas.microsoft.com/office/powerpoint/2010/main" val="38920966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01-07 Two-Dimensional Vectors</a:t>
            </a:r>
          </a:p>
        </p:txBody>
      </p:sp>
      <p:sp>
        <p:nvSpPr>
          <p:cNvPr id="7" name="Content Placeholder 1"/>
          <p:cNvSpPr>
            <a:spLocks noGrp="1"/>
          </p:cNvSpPr>
          <p:nvPr>
            <p:ph sz="half" idx="1"/>
          </p:nvPr>
        </p:nvSpPr>
        <p:spPr/>
        <p:txBody>
          <a:bodyPr>
            <a:normAutofit/>
          </a:bodyPr>
          <a:lstStyle/>
          <a:p>
            <a:pPr marL="0" lvl="0" indent="0">
              <a:buNone/>
            </a:pPr>
            <a:r>
              <a:rPr lang="en-US" dirty="0"/>
              <a:t>Vectors</a:t>
            </a:r>
          </a:p>
          <a:p>
            <a:pPr lvl="0"/>
            <a:r>
              <a:rPr lang="en-US" dirty="0"/>
              <a:t>Vectors are measurements with magnitude and direction</a:t>
            </a:r>
            <a:endParaRPr lang="en-US" sz="2800" dirty="0"/>
          </a:p>
          <a:p>
            <a:pPr lvl="1"/>
            <a:r>
              <a:rPr lang="en-US" dirty="0"/>
              <a:t>They are represented by arrows</a:t>
            </a:r>
            <a:endParaRPr lang="en-US" sz="2800" dirty="0"/>
          </a:p>
          <a:p>
            <a:pPr lvl="1"/>
            <a:r>
              <a:rPr lang="en-US" dirty="0"/>
              <a:t>The length of the arrow is the magnitude</a:t>
            </a:r>
            <a:endParaRPr lang="en-US" sz="2800" dirty="0"/>
          </a:p>
          <a:p>
            <a:pPr lvl="1"/>
            <a:r>
              <a:rPr lang="en-US" dirty="0"/>
              <a:t>The direction of the arrow is the direction</a:t>
            </a:r>
            <a:endParaRPr lang="en-US" sz="2800" dirty="0"/>
          </a:p>
        </p:txBody>
      </p:sp>
      <p:cxnSp>
        <p:nvCxnSpPr>
          <p:cNvPr id="9" name="Straight Arrow Connector 8"/>
          <p:cNvCxnSpPr/>
          <p:nvPr/>
        </p:nvCxnSpPr>
        <p:spPr>
          <a:xfrm flipV="1">
            <a:off x="5257800" y="1657350"/>
            <a:ext cx="3048000" cy="20574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088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01-07 Two-Dimensional Vectors</a:t>
            </a:r>
          </a:p>
        </p:txBody>
      </p:sp>
      <mc:AlternateContent xmlns:mc="http://schemas.openxmlformats.org/markup-compatibility/2006" xmlns:a14="http://schemas.microsoft.com/office/drawing/2010/main">
        <mc:Choice Requires="a14">
          <p:sp>
            <p:nvSpPr>
              <p:cNvPr id="7" name="Content Placeholder 1"/>
              <p:cNvSpPr>
                <a:spLocks noGrp="1"/>
              </p:cNvSpPr>
              <p:nvPr>
                <p:ph sz="half" idx="1"/>
              </p:nvPr>
            </p:nvSpPr>
            <p:spPr>
              <a:xfrm>
                <a:off x="0" y="1128712"/>
                <a:ext cx="5943600" cy="3881438"/>
              </a:xfrm>
            </p:spPr>
            <p:txBody>
              <a:bodyPr>
                <a:normAutofit fontScale="70000" lnSpcReduction="20000"/>
              </a:bodyPr>
              <a:lstStyle/>
              <a:p>
                <a:pPr lvl="0">
                  <a:lnSpc>
                    <a:spcPct val="120000"/>
                  </a:lnSpc>
                </a:pPr>
                <a:r>
                  <a:rPr lang="en-US" dirty="0"/>
                  <a:t>Vectors can be represented in component form</a:t>
                </a:r>
                <a:endParaRPr lang="en-US" sz="2800" dirty="0"/>
              </a:p>
              <a:p>
                <a:pPr lvl="1">
                  <a:lnSpc>
                    <a:spcPct val="120000"/>
                  </a:lnSpc>
                </a:pPr>
                <a:r>
                  <a:rPr lang="en-US" dirty="0"/>
                  <a:t>Make a right triangle using the vector as the hypotenuse</a:t>
                </a:r>
                <a:endParaRPr lang="en-US" sz="2800" dirty="0"/>
              </a:p>
              <a:p>
                <a:pPr lvl="1">
                  <a:lnSpc>
                    <a:spcPct val="120000"/>
                  </a:lnSpc>
                </a:pPr>
                <a:r>
                  <a:rPr lang="en-US" dirty="0"/>
                  <a:t>Use sine and cosine to find the horizontal (x) component and the vertical (y) component</a:t>
                </a:r>
                <a:endParaRPr lang="en-US" sz="2800" dirty="0"/>
              </a:p>
              <a:p>
                <a:pPr lvl="1">
                  <a:lnSpc>
                    <a:spcPct val="120000"/>
                  </a:lnSpc>
                </a:pPr>
                <a:r>
                  <a:rPr lang="en-US" dirty="0"/>
                  <a:t>Assign negative signs to any component going down or left</a:t>
                </a:r>
                <a:endParaRPr lang="en-US" sz="2800" dirty="0"/>
              </a:p>
              <a:p>
                <a:pPr marL="0" indent="0">
                  <a:lnSpc>
                    <a:spcPct val="120000"/>
                  </a:lnSpc>
                  <a:buNone/>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r>
                            <m:rPr>
                              <m:sty m:val="p"/>
                            </m:rPr>
                            <a:rPr lang="en-US">
                              <a:latin typeface="Cambria Math"/>
                            </a:rPr>
                            <m:t>sin</m:t>
                          </m:r>
                        </m:fName>
                        <m:e>
                          <m:d>
                            <m:dPr>
                              <m:ctrlPr>
                                <a:rPr lang="en-US" i="1">
                                  <a:latin typeface="Cambria Math" panose="02040503050406030204" pitchFamily="18" charset="0"/>
                                </a:rPr>
                              </m:ctrlPr>
                            </m:dPr>
                            <m:e>
                              <m:r>
                                <a:rPr lang="en-US" i="1">
                                  <a:latin typeface="Cambria Math"/>
                                </a:rPr>
                                <m:t>𝜃</m:t>
                              </m:r>
                            </m:e>
                          </m:d>
                        </m:e>
                      </m:func>
                      <m:r>
                        <a:rPr lang="en-US" i="1">
                          <a:latin typeface="Cambria Math"/>
                        </a:rPr>
                        <m:t>=</m:t>
                      </m:r>
                      <m:f>
                        <m:fPr>
                          <m:ctrlPr>
                            <a:rPr lang="en-US" i="1">
                              <a:latin typeface="Cambria Math" panose="02040503050406030204" pitchFamily="18" charset="0"/>
                            </a:rPr>
                          </m:ctrlPr>
                        </m:fPr>
                        <m:num>
                          <m:r>
                            <a:rPr lang="en-US" i="1">
                              <a:latin typeface="Cambria Math"/>
                            </a:rPr>
                            <m:t>𝑜𝑝𝑝𝑜𝑠𝑖𝑡𝑒</m:t>
                          </m:r>
                        </m:num>
                        <m:den>
                          <m:r>
                            <a:rPr lang="en-US" i="1">
                              <a:latin typeface="Cambria Math"/>
                            </a:rPr>
                            <m:t>h𝑦𝑝𝑜𝑡𝑒𝑛𝑢𝑠𝑒</m:t>
                          </m:r>
                        </m:den>
                      </m:f>
                    </m:oMath>
                    <m:oMath xmlns:m="http://schemas.openxmlformats.org/officeDocument/2006/math">
                      <m:func>
                        <m:funcPr>
                          <m:ctrlPr>
                            <a:rPr lang="en-US" i="1">
                              <a:latin typeface="Cambria Math" panose="02040503050406030204" pitchFamily="18" charset="0"/>
                            </a:rPr>
                          </m:ctrlPr>
                        </m:funcPr>
                        <m:fName>
                          <m:r>
                            <m:rPr>
                              <m:sty m:val="p"/>
                            </m:rPr>
                            <a:rPr lang="en-US">
                              <a:latin typeface="Cambria Math"/>
                            </a:rPr>
                            <m:t>cos</m:t>
                          </m:r>
                        </m:fName>
                        <m:e>
                          <m:d>
                            <m:dPr>
                              <m:ctrlPr>
                                <a:rPr lang="en-US" i="1">
                                  <a:latin typeface="Cambria Math" panose="02040503050406030204" pitchFamily="18" charset="0"/>
                                </a:rPr>
                              </m:ctrlPr>
                            </m:dPr>
                            <m:e>
                              <m:r>
                                <a:rPr lang="en-US" i="1">
                                  <a:latin typeface="Cambria Math"/>
                                </a:rPr>
                                <m:t>𝜃</m:t>
                              </m:r>
                            </m:e>
                          </m:d>
                        </m:e>
                      </m:func>
                      <m:r>
                        <a:rPr lang="en-US" i="1">
                          <a:latin typeface="Cambria Math"/>
                        </a:rPr>
                        <m:t>=</m:t>
                      </m:r>
                      <m:f>
                        <m:fPr>
                          <m:ctrlPr>
                            <a:rPr lang="en-US" i="1">
                              <a:latin typeface="Cambria Math" panose="02040503050406030204" pitchFamily="18" charset="0"/>
                            </a:rPr>
                          </m:ctrlPr>
                        </m:fPr>
                        <m:num>
                          <m:r>
                            <a:rPr lang="en-US" i="1">
                              <a:latin typeface="Cambria Math"/>
                            </a:rPr>
                            <m:t>𝑎𝑑𝑗𝑎𝑐𝑒𝑛𝑡</m:t>
                          </m:r>
                        </m:num>
                        <m:den>
                          <m:r>
                            <a:rPr lang="en-US" i="1">
                              <a:latin typeface="Cambria Math"/>
                            </a:rPr>
                            <m:t>h𝑦𝑝𝑜𝑡𝑒𝑛𝑢𝑠𝑒</m:t>
                          </m:r>
                        </m:den>
                      </m:f>
                    </m:oMath>
                    <m:oMath xmlns:m="http://schemas.openxmlformats.org/officeDocument/2006/math">
                      <m:func>
                        <m:funcPr>
                          <m:ctrlPr>
                            <a:rPr lang="en-US" i="1">
                              <a:latin typeface="Cambria Math" panose="02040503050406030204" pitchFamily="18" charset="0"/>
                            </a:rPr>
                          </m:ctrlPr>
                        </m:funcPr>
                        <m:fName>
                          <m:r>
                            <m:rPr>
                              <m:sty m:val="p"/>
                            </m:rPr>
                            <a:rPr lang="en-US">
                              <a:latin typeface="Cambria Math"/>
                            </a:rPr>
                            <m:t>tan</m:t>
                          </m:r>
                        </m:fName>
                        <m:e>
                          <m:d>
                            <m:dPr>
                              <m:ctrlPr>
                                <a:rPr lang="en-US" i="1">
                                  <a:latin typeface="Cambria Math" panose="02040503050406030204" pitchFamily="18" charset="0"/>
                                </a:rPr>
                              </m:ctrlPr>
                            </m:dPr>
                            <m:e>
                              <m:r>
                                <a:rPr lang="en-US" i="1">
                                  <a:latin typeface="Cambria Math"/>
                                </a:rPr>
                                <m:t>𝜃</m:t>
                              </m:r>
                            </m:e>
                          </m:d>
                        </m:e>
                      </m:func>
                      <m:r>
                        <a:rPr lang="en-US" i="1">
                          <a:latin typeface="Cambria Math"/>
                        </a:rPr>
                        <m:t>=</m:t>
                      </m:r>
                      <m:f>
                        <m:fPr>
                          <m:ctrlPr>
                            <a:rPr lang="en-US" i="1">
                              <a:latin typeface="Cambria Math" panose="02040503050406030204" pitchFamily="18" charset="0"/>
                            </a:rPr>
                          </m:ctrlPr>
                        </m:fPr>
                        <m:num>
                          <m:r>
                            <a:rPr lang="en-US" i="1">
                              <a:latin typeface="Cambria Math"/>
                            </a:rPr>
                            <m:t>𝑜𝑝𝑝𝑜𝑠𝑖𝑡𝑒</m:t>
                          </m:r>
                        </m:num>
                        <m:den>
                          <m:r>
                            <a:rPr lang="en-US" i="1">
                              <a:latin typeface="Cambria Math"/>
                            </a:rPr>
                            <m:t>𝑎𝑑𝑗𝑎𝑐𝑒𝑛𝑡</m:t>
                          </m:r>
                        </m:den>
                      </m:f>
                    </m:oMath>
                  </m:oMathPara>
                </a14:m>
                <a:endParaRPr lang="en-US" dirty="0"/>
              </a:p>
            </p:txBody>
          </p:sp>
        </mc:Choice>
        <mc:Fallback xmlns="">
          <p:sp>
            <p:nvSpPr>
              <p:cNvPr id="7" name="Content Placeholder 1"/>
              <p:cNvSpPr>
                <a:spLocks noGrp="1" noRot="1" noChangeAspect="1" noMove="1" noResize="1" noEditPoints="1" noAdjustHandles="1" noChangeArrowheads="1" noChangeShapeType="1" noTextEdit="1"/>
              </p:cNvSpPr>
              <p:nvPr>
                <p:ph sz="half" idx="1"/>
              </p:nvPr>
            </p:nvSpPr>
            <p:spPr>
              <a:xfrm>
                <a:off x="0" y="1128712"/>
                <a:ext cx="5943600" cy="3881438"/>
              </a:xfrm>
              <a:blipFill>
                <a:blip r:embed="rId3"/>
                <a:stretch>
                  <a:fillRect l="-513" t="-471" r="-410"/>
                </a:stretch>
              </a:blipFill>
            </p:spPr>
            <p:txBody>
              <a:bodyPr/>
              <a:lstStyle/>
              <a:p>
                <a:r>
                  <a:rPr lang="en-US">
                    <a:noFill/>
                  </a:rPr>
                  <a:t> </a:t>
                </a:r>
              </a:p>
            </p:txBody>
          </p:sp>
        </mc:Fallback>
      </mc:AlternateContent>
      <p:pic>
        <p:nvPicPr>
          <p:cNvPr id="8" name="Picture Placeholder 1"/>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060567" y="666750"/>
            <a:ext cx="3083433" cy="4104299"/>
          </a:xfrm>
        </p:spPr>
      </p:pic>
    </p:spTree>
    <p:extLst>
      <p:ext uri="{BB962C8B-B14F-4D97-AF65-F5344CB8AC3E}">
        <p14:creationId xmlns:p14="http://schemas.microsoft.com/office/powerpoint/2010/main" val="293787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01-07 Two-Dimensional Vectors</a:t>
            </a:r>
          </a:p>
        </p:txBody>
      </p:sp>
      <mc:AlternateContent xmlns:mc="http://schemas.openxmlformats.org/markup-compatibility/2006" xmlns:a14="http://schemas.microsoft.com/office/drawing/2010/main">
        <mc:Choice Requires="a14">
          <p:sp>
            <p:nvSpPr>
              <p:cNvPr id="7" name="Content Placeholder 1"/>
              <p:cNvSpPr>
                <a:spLocks noGrp="1"/>
              </p:cNvSpPr>
              <p:nvPr>
                <p:ph sz="half" idx="1"/>
              </p:nvPr>
            </p:nvSpPr>
            <p:spPr>
              <a:xfrm>
                <a:off x="0" y="1128712"/>
                <a:ext cx="5257800" cy="3504011"/>
              </a:xfrm>
            </p:spPr>
            <p:txBody>
              <a:bodyPr>
                <a:normAutofit/>
              </a:bodyPr>
              <a:lstStyle/>
              <a:p>
                <a:r>
                  <a:rPr lang="en-US" sz="1800" dirty="0"/>
                  <a:t>A football player kicks a ball at 15 m/s at 30° above the ground. Find the horizontal and vertical components of this velocity.</a:t>
                </a:r>
              </a:p>
              <a:p>
                <a:endParaRPr lang="en-US" sz="1800" dirty="0"/>
              </a:p>
              <a:p>
                <a:r>
                  <a:rPr lang="en-US" sz="1800" dirty="0"/>
                  <a:t>Horizontal: </a:t>
                </a:r>
                <a14:m>
                  <m:oMath xmlns:m="http://schemas.openxmlformats.org/officeDocument/2006/math">
                    <m:sSub>
                      <m:sSubPr>
                        <m:ctrlPr>
                          <a:rPr lang="en-US" sz="1800" i="1">
                            <a:latin typeface="Cambria Math" panose="02040503050406030204" pitchFamily="18" charset="0"/>
                          </a:rPr>
                        </m:ctrlPr>
                      </m:sSubPr>
                      <m:e>
                        <m:r>
                          <a:rPr lang="en-US" sz="1800" b="0" i="1">
                            <a:latin typeface="Cambria Math"/>
                          </a:rPr>
                          <m:t>𝑣</m:t>
                        </m:r>
                      </m:e>
                      <m:sub>
                        <m:r>
                          <a:rPr lang="en-US" sz="1800" b="0" i="1">
                            <a:latin typeface="Cambria Math"/>
                          </a:rPr>
                          <m:t>𝑥</m:t>
                        </m:r>
                      </m:sub>
                    </m:sSub>
                    <m:r>
                      <a:rPr lang="en-US" sz="1800" b="0" i="1">
                        <a:latin typeface="Cambria Math"/>
                      </a:rPr>
                      <m:t>=15</m:t>
                    </m:r>
                    <m:f>
                      <m:fPr>
                        <m:ctrlPr>
                          <a:rPr lang="en-US" sz="1800" i="1">
                            <a:latin typeface="Cambria Math" panose="02040503050406030204" pitchFamily="18" charset="0"/>
                          </a:rPr>
                        </m:ctrlPr>
                      </m:fPr>
                      <m:num>
                        <m:r>
                          <a:rPr lang="en-US" sz="1800" b="0" i="1">
                            <a:latin typeface="Cambria Math"/>
                          </a:rPr>
                          <m:t>𝑚</m:t>
                        </m:r>
                      </m:num>
                      <m:den>
                        <m:r>
                          <a:rPr lang="en-US" sz="1800" b="0" i="1">
                            <a:latin typeface="Cambria Math"/>
                          </a:rPr>
                          <m:t>𝑠</m:t>
                        </m:r>
                      </m:den>
                    </m:f>
                    <m:r>
                      <a:rPr lang="en-US" sz="1800" b="0" i="1">
                        <a:latin typeface="Cambria Math"/>
                      </a:rPr>
                      <m:t> </m:t>
                    </m:r>
                    <m:r>
                      <a:rPr lang="en-US" sz="1800" b="0" i="1">
                        <a:latin typeface="Cambria Math"/>
                      </a:rPr>
                      <m:t>𝑐𝑜𝑠</m:t>
                    </m:r>
                    <m:d>
                      <m:dPr>
                        <m:ctrlPr>
                          <a:rPr lang="en-US" sz="1800" i="1">
                            <a:latin typeface="Cambria Math" panose="02040503050406030204" pitchFamily="18" charset="0"/>
                          </a:rPr>
                        </m:ctrlPr>
                      </m:dPr>
                      <m:e>
                        <m:r>
                          <a:rPr lang="en-US" sz="1800" b="0" i="1">
                            <a:latin typeface="Cambria Math"/>
                          </a:rPr>
                          <m:t>30°</m:t>
                        </m:r>
                      </m:e>
                    </m:d>
                    <m:r>
                      <a:rPr lang="en-US" sz="1800" b="0" i="1">
                        <a:latin typeface="Cambria Math"/>
                      </a:rPr>
                      <m:t>=13.0</m:t>
                    </m:r>
                    <m:f>
                      <m:fPr>
                        <m:ctrlPr>
                          <a:rPr lang="en-US" sz="1800" i="1">
                            <a:latin typeface="Cambria Math" panose="02040503050406030204" pitchFamily="18" charset="0"/>
                          </a:rPr>
                        </m:ctrlPr>
                      </m:fPr>
                      <m:num>
                        <m:r>
                          <a:rPr lang="en-US" sz="1800" b="0" i="1">
                            <a:latin typeface="Cambria Math"/>
                          </a:rPr>
                          <m:t>𝑚</m:t>
                        </m:r>
                      </m:num>
                      <m:den>
                        <m:r>
                          <a:rPr lang="en-US" sz="1800" b="0" i="1">
                            <a:latin typeface="Cambria Math"/>
                          </a:rPr>
                          <m:t>𝑠</m:t>
                        </m:r>
                      </m:den>
                    </m:f>
                  </m:oMath>
                </a14:m>
                <a:endParaRPr lang="en-US" sz="1800" dirty="0"/>
              </a:p>
              <a:p>
                <a:r>
                  <a:rPr lang="en-US" sz="1800" dirty="0"/>
                  <a:t>Vertical: </a:t>
                </a:r>
                <a14:m>
                  <m:oMath xmlns:m="http://schemas.openxmlformats.org/officeDocument/2006/math">
                    <m:sSub>
                      <m:sSubPr>
                        <m:ctrlPr>
                          <a:rPr lang="en-US" sz="1800" i="1">
                            <a:latin typeface="Cambria Math" panose="02040503050406030204" pitchFamily="18" charset="0"/>
                          </a:rPr>
                        </m:ctrlPr>
                      </m:sSubPr>
                      <m:e>
                        <m:r>
                          <a:rPr lang="en-US" sz="1800" b="0" i="1">
                            <a:latin typeface="Cambria Math"/>
                          </a:rPr>
                          <m:t>𝑣</m:t>
                        </m:r>
                      </m:e>
                      <m:sub>
                        <m:r>
                          <a:rPr lang="en-US" sz="1800" b="0" i="1">
                            <a:latin typeface="Cambria Math"/>
                          </a:rPr>
                          <m:t>𝑦</m:t>
                        </m:r>
                      </m:sub>
                    </m:sSub>
                    <m:r>
                      <a:rPr lang="en-US" sz="1800" b="0" i="1">
                        <a:latin typeface="Cambria Math"/>
                      </a:rPr>
                      <m:t>=15</m:t>
                    </m:r>
                    <m:f>
                      <m:fPr>
                        <m:ctrlPr>
                          <a:rPr lang="en-US" sz="1800" i="1">
                            <a:latin typeface="Cambria Math" panose="02040503050406030204" pitchFamily="18" charset="0"/>
                          </a:rPr>
                        </m:ctrlPr>
                      </m:fPr>
                      <m:num>
                        <m:r>
                          <a:rPr lang="en-US" sz="1800" b="0" i="1">
                            <a:latin typeface="Cambria Math"/>
                          </a:rPr>
                          <m:t>𝑚</m:t>
                        </m:r>
                      </m:num>
                      <m:den>
                        <m:r>
                          <a:rPr lang="en-US" sz="1800" b="0" i="1">
                            <a:latin typeface="Cambria Math"/>
                          </a:rPr>
                          <m:t>𝑠</m:t>
                        </m:r>
                      </m:den>
                    </m:f>
                    <m:r>
                      <a:rPr lang="en-US" sz="1800" b="0" i="1">
                        <a:latin typeface="Cambria Math"/>
                      </a:rPr>
                      <m:t> </m:t>
                    </m:r>
                    <m:r>
                      <a:rPr lang="en-US" sz="1800" b="0" i="1">
                        <a:latin typeface="Cambria Math"/>
                      </a:rPr>
                      <m:t>𝑠𝑖𝑛</m:t>
                    </m:r>
                    <m:d>
                      <m:dPr>
                        <m:ctrlPr>
                          <a:rPr lang="en-US" sz="1800" i="1">
                            <a:latin typeface="Cambria Math" panose="02040503050406030204" pitchFamily="18" charset="0"/>
                          </a:rPr>
                        </m:ctrlPr>
                      </m:dPr>
                      <m:e>
                        <m:r>
                          <a:rPr lang="en-US" sz="1800" b="0" i="1">
                            <a:latin typeface="Cambria Math"/>
                          </a:rPr>
                          <m:t>30°</m:t>
                        </m:r>
                      </m:e>
                    </m:d>
                    <m:r>
                      <a:rPr lang="en-US" sz="1800" b="0" i="1">
                        <a:latin typeface="Cambria Math"/>
                      </a:rPr>
                      <m:t>=7.5</m:t>
                    </m:r>
                    <m:f>
                      <m:fPr>
                        <m:ctrlPr>
                          <a:rPr lang="en-US" sz="1800" i="1">
                            <a:latin typeface="Cambria Math" panose="02040503050406030204" pitchFamily="18" charset="0"/>
                          </a:rPr>
                        </m:ctrlPr>
                      </m:fPr>
                      <m:num>
                        <m:r>
                          <a:rPr lang="en-US" sz="1800" b="0" i="1">
                            <a:latin typeface="Cambria Math"/>
                          </a:rPr>
                          <m:t>𝑚</m:t>
                        </m:r>
                      </m:num>
                      <m:den>
                        <m:r>
                          <a:rPr lang="en-US" sz="1800" b="0" i="1">
                            <a:latin typeface="Cambria Math"/>
                          </a:rPr>
                          <m:t>𝑠</m:t>
                        </m:r>
                      </m:den>
                    </m:f>
                  </m:oMath>
                </a14:m>
                <a:endParaRPr lang="en-US" sz="1800" dirty="0"/>
              </a:p>
            </p:txBody>
          </p:sp>
        </mc:Choice>
        <mc:Fallback xmlns="">
          <p:sp>
            <p:nvSpPr>
              <p:cNvPr id="7" name="Content Placeholder 1"/>
              <p:cNvSpPr>
                <a:spLocks noGrp="1" noRot="1" noChangeAspect="1" noMove="1" noResize="1" noEditPoints="1" noAdjustHandles="1" noChangeArrowheads="1" noChangeShapeType="1" noTextEdit="1"/>
              </p:cNvSpPr>
              <p:nvPr>
                <p:ph sz="half" idx="1"/>
              </p:nvPr>
            </p:nvSpPr>
            <p:spPr>
              <a:xfrm>
                <a:off x="0" y="1128712"/>
                <a:ext cx="5257800" cy="3504011"/>
              </a:xfrm>
              <a:blipFill>
                <a:blip r:embed="rId3"/>
                <a:stretch>
                  <a:fillRect l="-695" t="-1739" r="-927"/>
                </a:stretch>
              </a:blipFill>
            </p:spPr>
            <p:txBody>
              <a:bodyPr/>
              <a:lstStyle/>
              <a:p>
                <a:r>
                  <a:rPr lang="en-US">
                    <a:noFill/>
                  </a:rPr>
                  <a:t> </a:t>
                </a:r>
              </a:p>
            </p:txBody>
          </p:sp>
        </mc:Fallback>
      </mc:AlternateContent>
      <p:pic>
        <p:nvPicPr>
          <p:cNvPr id="8"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379543" y="994172"/>
            <a:ext cx="3764457" cy="2505075"/>
          </a:xfrm>
        </p:spPr>
      </p:pic>
    </p:spTree>
    <p:extLst>
      <p:ext uri="{BB962C8B-B14F-4D97-AF65-F5344CB8AC3E}">
        <p14:creationId xmlns:p14="http://schemas.microsoft.com/office/powerpoint/2010/main" val="102746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01-01 Introduction, Units, and Uncertainty</a:t>
            </a:r>
          </a:p>
        </p:txBody>
      </p:sp>
      <p:sp>
        <p:nvSpPr>
          <p:cNvPr id="4" name="Content Placeholder 3"/>
          <p:cNvSpPr>
            <a:spLocks noGrp="1"/>
          </p:cNvSpPr>
          <p:nvPr>
            <p:ph idx="1"/>
          </p:nvPr>
        </p:nvSpPr>
        <p:spPr/>
        <p:txBody>
          <a:bodyPr/>
          <a:lstStyle/>
          <a:p>
            <a:r>
              <a:rPr lang="en-US" sz="2000" dirty="0"/>
              <a:t>Scientific Method</a:t>
            </a:r>
          </a:p>
          <a:p>
            <a:endParaRPr lang="en-US" sz="2000" dirty="0"/>
          </a:p>
          <a:p>
            <a:r>
              <a:rPr lang="en-US" sz="2000" dirty="0"/>
              <a:t>Can be used to solve many types of problems, not just science</a:t>
            </a:r>
          </a:p>
          <a:p>
            <a:endParaRPr lang="en-US" sz="2000" dirty="0"/>
          </a:p>
          <a:p>
            <a:pPr lvl="1"/>
            <a:r>
              <a:rPr lang="en-US" sz="2000" dirty="0"/>
              <a:t>Usually begins with </a:t>
            </a:r>
            <a:r>
              <a:rPr lang="en-US" sz="2000" u="sng" dirty="0"/>
              <a:t>observation</a:t>
            </a:r>
            <a:r>
              <a:rPr lang="en-US" sz="2000" dirty="0"/>
              <a:t> and question about the phenomenon to be studied</a:t>
            </a:r>
          </a:p>
          <a:p>
            <a:pPr lvl="1"/>
            <a:r>
              <a:rPr lang="en-US" sz="2000" dirty="0"/>
              <a:t>Next preliminary research is done and </a:t>
            </a:r>
            <a:r>
              <a:rPr lang="en-US" sz="2000" u="sng" dirty="0"/>
              <a:t>hypothesis</a:t>
            </a:r>
            <a:r>
              <a:rPr lang="en-US" sz="2000" dirty="0"/>
              <a:t> is developed</a:t>
            </a:r>
          </a:p>
          <a:p>
            <a:pPr lvl="1"/>
            <a:r>
              <a:rPr lang="en-US" sz="2000" dirty="0"/>
              <a:t>Then experiments are performed to </a:t>
            </a:r>
            <a:r>
              <a:rPr lang="en-US" sz="2000" u="sng" dirty="0"/>
              <a:t>test</a:t>
            </a:r>
            <a:r>
              <a:rPr lang="en-US" sz="2000" dirty="0"/>
              <a:t> the hypothesis</a:t>
            </a:r>
          </a:p>
          <a:p>
            <a:pPr lvl="1"/>
            <a:r>
              <a:rPr lang="en-US" sz="2000" dirty="0"/>
              <a:t>Finally the tests are analyzed and a </a:t>
            </a:r>
            <a:r>
              <a:rPr lang="en-US" sz="2000" u="sng" dirty="0"/>
              <a:t>conclusion</a:t>
            </a:r>
            <a:r>
              <a:rPr lang="en-US" sz="2000" dirty="0"/>
              <a:t> is drawn</a:t>
            </a:r>
          </a:p>
        </p:txBody>
      </p:sp>
    </p:spTree>
    <p:extLst>
      <p:ext uri="{BB962C8B-B14F-4D97-AF65-F5344CB8AC3E}">
        <p14:creationId xmlns:p14="http://schemas.microsoft.com/office/powerpoint/2010/main" val="271231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01-07 Two-Dimensional Vectors</a:t>
            </a:r>
          </a:p>
        </p:txBody>
      </p:sp>
      <p:sp>
        <p:nvSpPr>
          <p:cNvPr id="8" name="Content Placeholder 1"/>
          <p:cNvSpPr>
            <a:spLocks noGrp="1"/>
          </p:cNvSpPr>
          <p:nvPr>
            <p:ph sz="half" idx="1"/>
          </p:nvPr>
        </p:nvSpPr>
        <p:spPr/>
        <p:txBody>
          <a:bodyPr>
            <a:normAutofit fontScale="92500" lnSpcReduction="10000"/>
          </a:bodyPr>
          <a:lstStyle/>
          <a:p>
            <a:pPr marL="0" indent="0">
              <a:buNone/>
            </a:pPr>
            <a:r>
              <a:rPr lang="en-US" dirty="0"/>
              <a:t>Scalar Multiplication</a:t>
            </a:r>
          </a:p>
          <a:p>
            <a:pPr lvl="0"/>
            <a:r>
              <a:rPr lang="en-US" dirty="0"/>
              <a:t>Multiplying a vector by a single number</a:t>
            </a:r>
          </a:p>
          <a:p>
            <a:pPr lvl="0"/>
            <a:r>
              <a:rPr lang="en-US" dirty="0"/>
              <a:t>Draw the vector that many times in a line</a:t>
            </a:r>
          </a:p>
          <a:p>
            <a:pPr lvl="0"/>
            <a:r>
              <a:rPr lang="en-US" dirty="0"/>
              <a:t>Or multiply the components by that number</a:t>
            </a:r>
          </a:p>
          <a:p>
            <a:pPr lvl="0"/>
            <a:r>
              <a:rPr lang="en-US" dirty="0"/>
              <a:t>A negative vector means multiply by -1, so it goes in the opposite direction</a:t>
            </a:r>
          </a:p>
          <a:p>
            <a:endParaRPr lang="en-US" dirty="0"/>
          </a:p>
        </p:txBody>
      </p:sp>
      <p:pic>
        <p:nvPicPr>
          <p:cNvPr id="9"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1257412"/>
            <a:ext cx="4514850" cy="3246214"/>
          </a:xfrm>
        </p:spPr>
      </p:pic>
    </p:spTree>
    <p:extLst>
      <p:ext uri="{BB962C8B-B14F-4D97-AF65-F5344CB8AC3E}">
        <p14:creationId xmlns:p14="http://schemas.microsoft.com/office/powerpoint/2010/main" val="163802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01-07 Two-Dimensional Vectors</a:t>
            </a:r>
          </a:p>
        </p:txBody>
      </p:sp>
      <p:pic>
        <p:nvPicPr>
          <p:cNvPr id="5" name="Picture Placeholder 1"/>
          <p:cNvPicPr>
            <a:picLocks noChangeAspect="1"/>
          </p:cNvPicPr>
          <p:nvPr/>
        </p:nvPicPr>
        <p:blipFill rotWithShape="1">
          <a:blip r:embed="rId3">
            <a:extLst>
              <a:ext uri="{28A0092B-C50C-407E-A947-70E740481C1C}">
                <a14:useLocalDpi xmlns:a14="http://schemas.microsoft.com/office/drawing/2010/main" val="0"/>
              </a:ext>
            </a:extLst>
          </a:blip>
          <a:srcRect b="12293"/>
          <a:stretch/>
        </p:blipFill>
        <p:spPr>
          <a:xfrm>
            <a:off x="4712472" y="228600"/>
            <a:ext cx="4431527" cy="2155372"/>
          </a:xfrm>
          <a:prstGeom prst="rect">
            <a:avLst/>
          </a:prstGeom>
        </p:spPr>
      </p:pic>
      <p:pic>
        <p:nvPicPr>
          <p:cNvPr id="6" name="Picture Placeholder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2628900"/>
            <a:ext cx="4442929" cy="2299996"/>
          </a:xfrm>
          <a:prstGeom prst="rect">
            <a:avLst/>
          </a:prstGeom>
        </p:spPr>
      </p:pic>
      <p:sp>
        <p:nvSpPr>
          <p:cNvPr id="8" name="Content Placeholder 1"/>
          <p:cNvSpPr>
            <a:spLocks noGrp="1"/>
          </p:cNvSpPr>
          <p:nvPr>
            <p:ph sz="half" idx="1"/>
          </p:nvPr>
        </p:nvSpPr>
        <p:spPr/>
        <p:txBody>
          <a:bodyPr>
            <a:normAutofit lnSpcReduction="10000"/>
          </a:bodyPr>
          <a:lstStyle/>
          <a:p>
            <a:pPr marL="0" indent="0">
              <a:buNone/>
            </a:pPr>
            <a:r>
              <a:rPr lang="en-US" dirty="0"/>
              <a:t>Vector Addition - Graphical Method</a:t>
            </a:r>
          </a:p>
          <a:p>
            <a:pPr lvl="0"/>
            <a:r>
              <a:rPr lang="en-US" dirty="0"/>
              <a:t>Draw the first vector.</a:t>
            </a:r>
          </a:p>
          <a:p>
            <a:pPr lvl="0"/>
            <a:r>
              <a:rPr lang="en-US" dirty="0"/>
              <a:t>Draw the second vector where the first one ends (tip-to-tail).</a:t>
            </a:r>
          </a:p>
          <a:p>
            <a:pPr lvl="0"/>
            <a:r>
              <a:rPr lang="en-US" dirty="0"/>
              <a:t>Draw the resultant vector from where the first vector begins to where the second vector ends.</a:t>
            </a:r>
          </a:p>
          <a:p>
            <a:pPr lvl="0"/>
            <a:r>
              <a:rPr lang="en-US" dirty="0"/>
              <a:t>Measure the resultant's length and direction.</a:t>
            </a:r>
          </a:p>
          <a:p>
            <a:endParaRPr lang="en-US" dirty="0"/>
          </a:p>
        </p:txBody>
      </p:sp>
    </p:spTree>
    <p:extLst>
      <p:ext uri="{BB962C8B-B14F-4D97-AF65-F5344CB8AC3E}">
        <p14:creationId xmlns:p14="http://schemas.microsoft.com/office/powerpoint/2010/main" val="199226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01-07 Two-Dimensional Vectors</a:t>
            </a:r>
          </a:p>
        </p:txBody>
      </p:sp>
      <mc:AlternateContent xmlns:mc="http://schemas.openxmlformats.org/markup-compatibility/2006" xmlns:a14="http://schemas.microsoft.com/office/drawing/2010/main">
        <mc:Choice Requires="a14">
          <p:sp>
            <p:nvSpPr>
              <p:cNvPr id="7" name="Content Placeholder 1"/>
              <p:cNvSpPr>
                <a:spLocks noGrp="1"/>
              </p:cNvSpPr>
              <p:nvPr>
                <p:ph sz="half" idx="1"/>
              </p:nvPr>
            </p:nvSpPr>
            <p:spPr/>
            <p:txBody>
              <a:bodyPr>
                <a:normAutofit/>
              </a:bodyPr>
              <a:lstStyle/>
              <a:p>
                <a:r>
                  <a:rPr lang="en-US" sz="2000" dirty="0"/>
                  <a:t>Add the following vectors graphically. </a:t>
                </a:r>
                <a14:m>
                  <m:oMath xmlns:m="http://schemas.openxmlformats.org/officeDocument/2006/math">
                    <m:r>
                      <a:rPr lang="en-US" sz="2000" b="1" i="1">
                        <a:latin typeface="Cambria Math"/>
                      </a:rPr>
                      <m:t>𝑨</m:t>
                    </m:r>
                    <m:r>
                      <a:rPr lang="en-US" sz="2000" i="1">
                        <a:latin typeface="Cambria Math"/>
                      </a:rPr>
                      <m:t>=2</m:t>
                    </m:r>
                    <m:rad>
                      <m:radPr>
                        <m:degHide m:val="on"/>
                        <m:ctrlPr>
                          <a:rPr lang="en-US" sz="2000" i="1">
                            <a:latin typeface="Cambria Math" panose="02040503050406030204" pitchFamily="18" charset="0"/>
                          </a:rPr>
                        </m:ctrlPr>
                      </m:radPr>
                      <m:deg/>
                      <m:e>
                        <m:r>
                          <a:rPr lang="en-US" sz="2000" i="1">
                            <a:latin typeface="Cambria Math"/>
                          </a:rPr>
                          <m:t>2</m:t>
                        </m:r>
                      </m:e>
                    </m:rad>
                  </m:oMath>
                </a14:m>
                <a:r>
                  <a:rPr lang="en-US" sz="2000" dirty="0"/>
                  <a:t> at 45° N of E, </a:t>
                </a:r>
                <a14:m>
                  <m:oMath xmlns:m="http://schemas.openxmlformats.org/officeDocument/2006/math">
                    <m:r>
                      <a:rPr lang="en-US" sz="2000" b="1" i="1">
                        <a:latin typeface="Cambria Math"/>
                      </a:rPr>
                      <m:t>𝑩</m:t>
                    </m:r>
                    <m:r>
                      <a:rPr lang="en-US" sz="2000" i="1">
                        <a:latin typeface="Cambria Math"/>
                      </a:rPr>
                      <m:t>=2</m:t>
                    </m:r>
                    <m:rad>
                      <m:radPr>
                        <m:degHide m:val="on"/>
                        <m:ctrlPr>
                          <a:rPr lang="en-US" sz="2000" i="1">
                            <a:latin typeface="Cambria Math" panose="02040503050406030204" pitchFamily="18" charset="0"/>
                          </a:rPr>
                        </m:ctrlPr>
                      </m:radPr>
                      <m:deg/>
                      <m:e>
                        <m:r>
                          <a:rPr lang="en-US" sz="2000" i="1">
                            <a:latin typeface="Cambria Math"/>
                          </a:rPr>
                          <m:t>2</m:t>
                        </m:r>
                      </m:e>
                    </m:rad>
                  </m:oMath>
                </a14:m>
                <a:r>
                  <a:rPr lang="en-US" sz="2000" dirty="0"/>
                  <a:t> at 45° W of N.</a:t>
                </a:r>
              </a:p>
            </p:txBody>
          </p:sp>
        </mc:Choice>
        <mc:Fallback xmlns="">
          <p:sp>
            <p:nvSpPr>
              <p:cNvPr id="7" name="Content Placeholder 1"/>
              <p:cNvSpPr>
                <a:spLocks noGrp="1" noRot="1" noChangeAspect="1" noMove="1" noResize="1" noEditPoints="1" noAdjustHandles="1" noChangeArrowheads="1" noChangeShapeType="1" noTextEdit="1"/>
              </p:cNvSpPr>
              <p:nvPr>
                <p:ph sz="half" idx="1"/>
              </p:nvPr>
            </p:nvSpPr>
            <p:spPr>
              <a:blipFill>
                <a:blip r:embed="rId3"/>
                <a:stretch>
                  <a:fillRect l="-1215" t="-1739" r="-270"/>
                </a:stretch>
              </a:blipFill>
            </p:spPr>
            <p:txBody>
              <a:bodyPr/>
              <a:lstStyle/>
              <a:p>
                <a:r>
                  <a:rPr lang="en-US">
                    <a:noFill/>
                  </a:rPr>
                  <a:t> </a:t>
                </a:r>
              </a:p>
            </p:txBody>
          </p:sp>
        </mc:Fallback>
      </mc:AlternateContent>
      <p:pic>
        <p:nvPicPr>
          <p:cNvPr id="8" name="Content Placeholder 4"/>
          <p:cNvPicPr>
            <a:picLocks noGrp="1" noChangeAspect="1"/>
          </p:cNvPicPr>
          <p:nvPr>
            <p:ph sz="half" idx="2"/>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5133548" y="1128713"/>
            <a:ext cx="3506053" cy="3503612"/>
          </a:xfrm>
        </p:spPr>
      </p:pic>
    </p:spTree>
    <p:extLst>
      <p:ext uri="{BB962C8B-B14F-4D97-AF65-F5344CB8AC3E}">
        <p14:creationId xmlns:p14="http://schemas.microsoft.com/office/powerpoint/2010/main" val="18883189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01-07 Two-Dimensional Vectors</a:t>
            </a:r>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3304712" y="2963077"/>
            <a:ext cx="5839288" cy="2177415"/>
          </a:xfrm>
          <a:prstGeom prst="rect">
            <a:avLst/>
          </a:prstGeom>
        </p:spPr>
      </p:pic>
      <p:sp>
        <p:nvSpPr>
          <p:cNvPr id="8" name="Content Placeholder 1"/>
          <p:cNvSpPr>
            <a:spLocks noGrp="1"/>
          </p:cNvSpPr>
          <p:nvPr>
            <p:ph sz="half" idx="1"/>
          </p:nvPr>
        </p:nvSpPr>
        <p:spPr/>
        <p:txBody>
          <a:bodyPr>
            <a:normAutofit/>
          </a:bodyPr>
          <a:lstStyle/>
          <a:p>
            <a:pPr marL="0" indent="0">
              <a:buNone/>
            </a:pPr>
            <a:r>
              <a:rPr lang="en-US" sz="1400" dirty="0"/>
              <a:t>Vector Addition – Component Method</a:t>
            </a:r>
          </a:p>
          <a:p>
            <a:r>
              <a:rPr lang="en-US" sz="1400" dirty="0"/>
              <a:t>Vectors can be described by its components to show how far it goes in the x and y directions.</a:t>
            </a:r>
          </a:p>
          <a:p>
            <a:r>
              <a:rPr lang="en-US" sz="1400" dirty="0"/>
              <a:t>To add vectors, you simply add the x-component and y-components to get total (resultant) x and y components.</a:t>
            </a:r>
          </a:p>
          <a:p>
            <a:pPr marL="457200" lvl="0" indent="-457200">
              <a:buFont typeface="+mj-lt"/>
              <a:buAutoNum type="arabicPeriod"/>
            </a:pPr>
            <a:r>
              <a:rPr lang="en-US" sz="1400" dirty="0"/>
              <a:t>Find the components for all the vectors to be added</a:t>
            </a:r>
          </a:p>
          <a:p>
            <a:pPr marL="457200" lvl="0" indent="-457200">
              <a:buFont typeface="+mj-lt"/>
              <a:buAutoNum type="arabicPeriod"/>
            </a:pPr>
            <a:r>
              <a:rPr lang="en-US" sz="1400" dirty="0"/>
              <a:t>Add all the x-components</a:t>
            </a:r>
          </a:p>
        </p:txBody>
      </p:sp>
      <p:sp>
        <p:nvSpPr>
          <p:cNvPr id="9" name="Content Placeholder 1"/>
          <p:cNvSpPr>
            <a:spLocks noGrp="1"/>
          </p:cNvSpPr>
          <p:nvPr>
            <p:ph sz="half" idx="2"/>
          </p:nvPr>
        </p:nvSpPr>
        <p:spPr/>
        <p:txBody>
          <a:bodyPr>
            <a:normAutofit/>
          </a:bodyPr>
          <a:lstStyle/>
          <a:p>
            <a:pPr marL="457200" indent="-457200">
              <a:buFont typeface="+mj-lt"/>
              <a:buAutoNum type="arabicPeriod" startAt="3"/>
            </a:pPr>
            <a:r>
              <a:rPr lang="en-US" sz="1400" dirty="0"/>
              <a:t>Add all the y-components</a:t>
            </a:r>
          </a:p>
          <a:p>
            <a:pPr marL="457200" lvl="0" indent="-457200">
              <a:buFont typeface="+mj-lt"/>
              <a:buAutoNum type="arabicPeriod" startAt="3"/>
            </a:pPr>
            <a:r>
              <a:rPr lang="en-US" sz="1400" dirty="0"/>
              <a:t>Use the Pythagorean Theorem to find the magnitude of the resultant</a:t>
            </a:r>
          </a:p>
          <a:p>
            <a:pPr marL="457200" lvl="0" indent="-457200">
              <a:buFont typeface="+mj-lt"/>
              <a:buAutoNum type="arabicPeriod" startAt="3"/>
            </a:pPr>
            <a:r>
              <a:rPr lang="en-US" sz="1400" dirty="0"/>
              <a:t>Use tan</a:t>
            </a:r>
            <a:r>
              <a:rPr lang="en-US" sz="1400" baseline="30000" dirty="0"/>
              <a:t>-1</a:t>
            </a:r>
            <a:r>
              <a:rPr lang="en-US" sz="1400" dirty="0"/>
              <a:t> to find the direction (the direction is always found at the tail-end of the resultant)</a:t>
            </a:r>
          </a:p>
          <a:p>
            <a:r>
              <a:rPr lang="en-US" sz="1400" i="1" dirty="0"/>
              <a:t>Note: Drawing pictures and triangles helps immensely.</a:t>
            </a:r>
            <a:endParaRPr lang="en-US" sz="1400" dirty="0"/>
          </a:p>
        </p:txBody>
      </p:sp>
    </p:spTree>
    <p:extLst>
      <p:ext uri="{BB962C8B-B14F-4D97-AF65-F5344CB8AC3E}">
        <p14:creationId xmlns:p14="http://schemas.microsoft.com/office/powerpoint/2010/main" val="149330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01-07 Two-Dimensional Vectors</a:t>
            </a:r>
          </a:p>
        </p:txBody>
      </p:sp>
      <mc:AlternateContent xmlns:mc="http://schemas.openxmlformats.org/markup-compatibility/2006" xmlns:a14="http://schemas.microsoft.com/office/drawing/2010/main">
        <mc:Choice Requires="a14">
          <p:graphicFrame>
            <p:nvGraphicFramePr>
              <p:cNvPr id="5" name="Content Placeholder 4"/>
              <p:cNvGraphicFramePr>
                <a:graphicFrameLocks noGrp="1"/>
              </p:cNvGraphicFramePr>
              <p:nvPr>
                <p:ph sz="quarter" idx="4294967295"/>
                <p:extLst>
                  <p:ext uri="{D42A27DB-BD31-4B8C-83A1-F6EECF244321}">
                    <p14:modId xmlns:p14="http://schemas.microsoft.com/office/powerpoint/2010/main" val="1248920743"/>
                  </p:ext>
                </p:extLst>
              </p:nvPr>
            </p:nvGraphicFramePr>
            <p:xfrm>
              <a:off x="3581400" y="1200150"/>
              <a:ext cx="5562600" cy="1907668"/>
            </p:xfrm>
            <a:graphic>
              <a:graphicData uri="http://schemas.openxmlformats.org/drawingml/2006/table">
                <a:tbl>
                  <a:tblPr firstRow="1" bandRow="1">
                    <a:tableStyleId>{5C22544A-7EE6-4342-B048-85BDC9FD1C3A}</a:tableStyleId>
                  </a:tblPr>
                  <a:tblGrid>
                    <a:gridCol w="683126">
                      <a:extLst>
                        <a:ext uri="{9D8B030D-6E8A-4147-A177-3AD203B41FA5}">
                          <a16:colId xmlns:a16="http://schemas.microsoft.com/office/drawing/2014/main" val="20000"/>
                        </a:ext>
                      </a:extLst>
                    </a:gridCol>
                    <a:gridCol w="2439737">
                      <a:extLst>
                        <a:ext uri="{9D8B030D-6E8A-4147-A177-3AD203B41FA5}">
                          <a16:colId xmlns:a16="http://schemas.microsoft.com/office/drawing/2014/main" val="20001"/>
                        </a:ext>
                      </a:extLst>
                    </a:gridCol>
                    <a:gridCol w="2439737">
                      <a:extLst>
                        <a:ext uri="{9D8B030D-6E8A-4147-A177-3AD203B41FA5}">
                          <a16:colId xmlns:a16="http://schemas.microsoft.com/office/drawing/2014/main" val="20002"/>
                        </a:ext>
                      </a:extLst>
                    </a:gridCol>
                  </a:tblGrid>
                  <a:tr h="342900">
                    <a:tc>
                      <a:txBody>
                        <a:bodyPr/>
                        <a:lstStyle/>
                        <a:p>
                          <a:endParaRPr lang="en-US" sz="1800" dirty="0"/>
                        </a:p>
                      </a:txBody>
                      <a:tcPr marT="34290" marB="34290"/>
                    </a:tc>
                    <a:tc>
                      <a:txBody>
                        <a:bodyPr/>
                        <a:lstStyle/>
                        <a:p>
                          <a:r>
                            <a:rPr lang="en-US" sz="1800" dirty="0"/>
                            <a:t>x</a:t>
                          </a:r>
                        </a:p>
                      </a:txBody>
                      <a:tcPr marT="34290" marB="34290"/>
                    </a:tc>
                    <a:tc>
                      <a:txBody>
                        <a:bodyPr/>
                        <a:lstStyle/>
                        <a:p>
                          <a:r>
                            <a:rPr lang="en-US" sz="1800" dirty="0"/>
                            <a:t>y</a:t>
                          </a:r>
                        </a:p>
                      </a:txBody>
                      <a:tcPr marT="34290" marB="34290"/>
                    </a:tc>
                    <a:extLst>
                      <a:ext uri="{0D108BD9-81ED-4DB2-BD59-A6C34878D82A}">
                        <a16:rowId xmlns:a16="http://schemas.microsoft.com/office/drawing/2014/main" val="10000"/>
                      </a:ext>
                    </a:extLst>
                  </a:tr>
                  <a:tr h="610887">
                    <a:tc>
                      <a:txBody>
                        <a:bodyPr/>
                        <a:lstStyle/>
                        <a:p>
                          <a:r>
                            <a:rPr lang="en-US" sz="1800" dirty="0"/>
                            <a:t>C</a:t>
                          </a:r>
                        </a:p>
                      </a:txBody>
                      <a:tcPr marT="34290" marB="34290"/>
                    </a:tc>
                    <a:tc>
                      <a:txBody>
                        <a:bodyPr/>
                        <a:lstStyle/>
                        <a:p>
                          <a:pPr/>
                          <a14:m>
                            <m:oMathPara xmlns:m="http://schemas.openxmlformats.org/officeDocument/2006/math">
                              <m:oMathParaPr>
                                <m:jc m:val="centerGroup"/>
                              </m:oMathParaPr>
                              <m:oMath xmlns:m="http://schemas.openxmlformats.org/officeDocument/2006/math">
                                <m:r>
                                  <a:rPr lang="en-US" sz="1800" b="0" i="1" smtClean="0">
                                    <a:latin typeface="Cambria Math"/>
                                  </a:rPr>
                                  <m:t>15 </m:t>
                                </m:r>
                                <m:r>
                                  <a:rPr lang="en-US" sz="1800" b="0" i="1" smtClean="0">
                                    <a:latin typeface="Cambria Math"/>
                                  </a:rPr>
                                  <m:t>𝑚</m:t>
                                </m:r>
                                <m:func>
                                  <m:funcPr>
                                    <m:ctrlPr>
                                      <a:rPr lang="en-US" sz="1800" b="0" i="1" smtClean="0">
                                        <a:latin typeface="Cambria Math" panose="02040503050406030204" pitchFamily="18" charset="0"/>
                                      </a:rPr>
                                    </m:ctrlPr>
                                  </m:funcPr>
                                  <m:fName>
                                    <m:r>
                                      <m:rPr>
                                        <m:sty m:val="p"/>
                                      </m:rPr>
                                      <a:rPr lang="en-US" sz="1800" b="0" i="0" smtClean="0">
                                        <a:latin typeface="Cambria Math"/>
                                      </a:rPr>
                                      <m:t>c</m:t>
                                    </m:r>
                                    <m:r>
                                      <a:rPr lang="en-US" sz="1800" b="0" i="1" smtClean="0">
                                        <a:latin typeface="Cambria Math"/>
                                      </a:rPr>
                                      <m:t>𝑜𝑠</m:t>
                                    </m:r>
                                  </m:fName>
                                  <m:e>
                                    <m:r>
                                      <a:rPr lang="en-US" sz="1800" b="0" i="1" smtClean="0">
                                        <a:latin typeface="Cambria Math"/>
                                      </a:rPr>
                                      <m:t>25°</m:t>
                                    </m:r>
                                  </m:e>
                                </m:func>
                                <m:r>
                                  <a:rPr lang="en-US" sz="1800" b="0" i="1" smtClean="0">
                                    <a:latin typeface="Cambria Math"/>
                                  </a:rPr>
                                  <m:t>=</m:t>
                                </m:r>
                                <m:r>
                                  <a:rPr lang="en-US" sz="1800" b="1" i="1" smtClean="0">
                                    <a:latin typeface="Cambria Math"/>
                                  </a:rPr>
                                  <m:t>𝟏𝟑</m:t>
                                </m:r>
                                <m:r>
                                  <a:rPr lang="en-US" sz="1800" b="1" i="1" smtClean="0">
                                    <a:latin typeface="Cambria Math"/>
                                  </a:rPr>
                                  <m:t>.</m:t>
                                </m:r>
                                <m:r>
                                  <a:rPr lang="en-US" sz="1800" b="1" i="1" smtClean="0">
                                    <a:latin typeface="Cambria Math"/>
                                  </a:rPr>
                                  <m:t>𝟔</m:t>
                                </m:r>
                                <m:r>
                                  <a:rPr lang="en-US" sz="1800" b="1" i="1" smtClean="0">
                                    <a:latin typeface="Cambria Math"/>
                                  </a:rPr>
                                  <m:t>𝒎</m:t>
                                </m:r>
                              </m:oMath>
                            </m:oMathPara>
                          </a14:m>
                          <a:endParaRPr lang="en-US" sz="1800" b="1" dirty="0"/>
                        </a:p>
                      </a:txBody>
                      <a:tcPr marT="34290" marB="34290"/>
                    </a:tc>
                    <a:tc>
                      <a:txBody>
                        <a:bodyPr/>
                        <a:lstStyle/>
                        <a:p>
                          <a:pPr/>
                          <a14:m>
                            <m:oMathPara xmlns:m="http://schemas.openxmlformats.org/officeDocument/2006/math">
                              <m:oMathParaPr>
                                <m:jc m:val="centerGroup"/>
                              </m:oMathParaPr>
                              <m:oMath xmlns:m="http://schemas.openxmlformats.org/officeDocument/2006/math">
                                <m:r>
                                  <a:rPr lang="en-US" sz="1800" b="0" i="1" smtClean="0">
                                    <a:latin typeface="Cambria Math"/>
                                  </a:rPr>
                                  <m:t>15 </m:t>
                                </m:r>
                                <m:r>
                                  <a:rPr lang="en-US" sz="1800" b="0" i="1" smtClean="0">
                                    <a:latin typeface="Cambria Math"/>
                                  </a:rPr>
                                  <m:t>𝑚</m:t>
                                </m:r>
                                <m:func>
                                  <m:funcPr>
                                    <m:ctrlPr>
                                      <a:rPr lang="en-US" sz="1800" b="0" i="1" smtClean="0">
                                        <a:latin typeface="Cambria Math" panose="02040503050406030204" pitchFamily="18" charset="0"/>
                                      </a:rPr>
                                    </m:ctrlPr>
                                  </m:funcPr>
                                  <m:fName>
                                    <m:r>
                                      <m:rPr>
                                        <m:sty m:val="p"/>
                                      </m:rPr>
                                      <a:rPr lang="en-US" sz="1800" b="0" i="0" smtClean="0">
                                        <a:latin typeface="Cambria Math"/>
                                      </a:rPr>
                                      <m:t>sin</m:t>
                                    </m:r>
                                  </m:fName>
                                  <m:e>
                                    <m:r>
                                      <a:rPr lang="en-US" sz="1800" b="0" i="1" smtClean="0">
                                        <a:latin typeface="Cambria Math"/>
                                      </a:rPr>
                                      <m:t>25°</m:t>
                                    </m:r>
                                  </m:e>
                                </m:func>
                                <m:r>
                                  <a:rPr lang="en-US" sz="1800" b="0" i="1" smtClean="0">
                                    <a:latin typeface="Cambria Math"/>
                                  </a:rPr>
                                  <m:t>=</m:t>
                                </m:r>
                                <m:r>
                                  <a:rPr lang="en-US" sz="1800" b="1" i="1" smtClean="0">
                                    <a:latin typeface="Cambria Math"/>
                                  </a:rPr>
                                  <m:t>𝟔</m:t>
                                </m:r>
                                <m:r>
                                  <a:rPr lang="en-US" sz="1800" b="1" i="1" smtClean="0">
                                    <a:latin typeface="Cambria Math"/>
                                  </a:rPr>
                                  <m:t>.</m:t>
                                </m:r>
                                <m:r>
                                  <a:rPr lang="en-US" sz="1800" b="1" i="1" smtClean="0">
                                    <a:latin typeface="Cambria Math"/>
                                  </a:rPr>
                                  <m:t>𝟑𝟒</m:t>
                                </m:r>
                                <m:r>
                                  <a:rPr lang="en-US" sz="1800" b="1" i="1" smtClean="0">
                                    <a:latin typeface="Cambria Math"/>
                                  </a:rPr>
                                  <m:t> </m:t>
                                </m:r>
                                <m:r>
                                  <a:rPr lang="en-US" sz="1800" b="1" i="1" smtClean="0">
                                    <a:latin typeface="Cambria Math"/>
                                  </a:rPr>
                                  <m:t>𝒎</m:t>
                                </m:r>
                              </m:oMath>
                            </m:oMathPara>
                          </a14:m>
                          <a:endParaRPr lang="en-US" sz="1800" b="1" dirty="0"/>
                        </a:p>
                      </a:txBody>
                      <a:tcPr marT="34290" marB="34290"/>
                    </a:tc>
                    <a:extLst>
                      <a:ext uri="{0D108BD9-81ED-4DB2-BD59-A6C34878D82A}">
                        <a16:rowId xmlns:a16="http://schemas.microsoft.com/office/drawing/2014/main" val="10001"/>
                      </a:ext>
                    </a:extLst>
                  </a:tr>
                  <a:tr h="610887">
                    <a:tc>
                      <a:txBody>
                        <a:bodyPr/>
                        <a:lstStyle/>
                        <a:p>
                          <a:r>
                            <a:rPr lang="en-US" sz="1800" dirty="0"/>
                            <a:t>D</a:t>
                          </a:r>
                        </a:p>
                      </a:txBody>
                      <a:tcPr marT="34290" marB="34290"/>
                    </a:tc>
                    <a:tc>
                      <a:txBody>
                        <a:bodyPr/>
                        <a:lstStyle/>
                        <a:p>
                          <a:pPr/>
                          <a14:m>
                            <m:oMathPara xmlns:m="http://schemas.openxmlformats.org/officeDocument/2006/math">
                              <m:oMathParaPr>
                                <m:jc m:val="centerGroup"/>
                              </m:oMathParaPr>
                              <m:oMath xmlns:m="http://schemas.openxmlformats.org/officeDocument/2006/math">
                                <m:r>
                                  <a:rPr lang="en-US" sz="1800" b="0" i="1" smtClean="0">
                                    <a:latin typeface="Cambria Math"/>
                                  </a:rPr>
                                  <m:t>20 </m:t>
                                </m:r>
                                <m:r>
                                  <a:rPr lang="en-US" sz="1800" b="0" i="1" smtClean="0">
                                    <a:latin typeface="Cambria Math"/>
                                  </a:rPr>
                                  <m:t>𝑚</m:t>
                                </m:r>
                                <m:func>
                                  <m:funcPr>
                                    <m:ctrlPr>
                                      <a:rPr lang="en-US" sz="1800" b="0" i="1" smtClean="0">
                                        <a:latin typeface="Cambria Math" panose="02040503050406030204" pitchFamily="18" charset="0"/>
                                      </a:rPr>
                                    </m:ctrlPr>
                                  </m:funcPr>
                                  <m:fName>
                                    <m:r>
                                      <m:rPr>
                                        <m:sty m:val="p"/>
                                      </m:rPr>
                                      <a:rPr lang="en-US" sz="1800" b="0" i="0" smtClean="0">
                                        <a:latin typeface="Cambria Math"/>
                                      </a:rPr>
                                      <m:t>cos</m:t>
                                    </m:r>
                                  </m:fName>
                                  <m:e>
                                    <m:r>
                                      <a:rPr lang="en-US" sz="1800" b="0" i="1" smtClean="0">
                                        <a:latin typeface="Cambria Math"/>
                                      </a:rPr>
                                      <m:t>60°</m:t>
                                    </m:r>
                                  </m:e>
                                </m:func>
                                <m:r>
                                  <a:rPr lang="en-US" sz="1800" b="0" i="1" smtClean="0">
                                    <a:latin typeface="Cambria Math"/>
                                  </a:rPr>
                                  <m:t>=</m:t>
                                </m:r>
                                <m:r>
                                  <a:rPr lang="en-US" sz="1800" b="1" i="1" smtClean="0">
                                    <a:latin typeface="Cambria Math"/>
                                  </a:rPr>
                                  <m:t>𝟏𝟎</m:t>
                                </m:r>
                                <m:r>
                                  <a:rPr lang="en-US" sz="1800" b="1" i="1" smtClean="0">
                                    <a:latin typeface="Cambria Math"/>
                                  </a:rPr>
                                  <m:t> </m:t>
                                </m:r>
                                <m:r>
                                  <a:rPr lang="en-US" sz="1800" b="1" i="1" smtClean="0">
                                    <a:latin typeface="Cambria Math"/>
                                  </a:rPr>
                                  <m:t>𝒎</m:t>
                                </m:r>
                              </m:oMath>
                            </m:oMathPara>
                          </a14:m>
                          <a:endParaRPr lang="en-US" sz="1800" b="1" dirty="0"/>
                        </a:p>
                      </a:txBody>
                      <a:tcPr marT="34290" marB="34290"/>
                    </a:tc>
                    <a:tc>
                      <a:txBody>
                        <a:bodyPr/>
                        <a:lstStyle/>
                        <a:p>
                          <a:pPr/>
                          <a14:m>
                            <m:oMathPara xmlns:m="http://schemas.openxmlformats.org/officeDocument/2006/math">
                              <m:oMathParaPr>
                                <m:jc m:val="centerGroup"/>
                              </m:oMathParaPr>
                              <m:oMath xmlns:m="http://schemas.openxmlformats.org/officeDocument/2006/math">
                                <m:r>
                                  <a:rPr lang="en-US" sz="1800" b="0" i="1" smtClean="0">
                                    <a:latin typeface="Cambria Math"/>
                                  </a:rPr>
                                  <m:t>−20 </m:t>
                                </m:r>
                                <m:r>
                                  <a:rPr lang="en-US" sz="1800" b="0" i="1" smtClean="0">
                                    <a:latin typeface="Cambria Math"/>
                                  </a:rPr>
                                  <m:t>𝑚</m:t>
                                </m:r>
                                <m:func>
                                  <m:funcPr>
                                    <m:ctrlPr>
                                      <a:rPr lang="en-US" sz="1800" b="0" i="1" smtClean="0">
                                        <a:latin typeface="Cambria Math" panose="02040503050406030204" pitchFamily="18" charset="0"/>
                                      </a:rPr>
                                    </m:ctrlPr>
                                  </m:funcPr>
                                  <m:fName>
                                    <m:r>
                                      <m:rPr>
                                        <m:sty m:val="p"/>
                                      </m:rPr>
                                      <a:rPr lang="en-US" sz="1800" b="0" i="0" smtClean="0">
                                        <a:latin typeface="Cambria Math"/>
                                      </a:rPr>
                                      <m:t>sin</m:t>
                                    </m:r>
                                  </m:fName>
                                  <m:e>
                                    <m:r>
                                      <a:rPr lang="en-US" sz="1800" b="0" i="1" smtClean="0">
                                        <a:latin typeface="Cambria Math"/>
                                      </a:rPr>
                                      <m:t>60°</m:t>
                                    </m:r>
                                  </m:e>
                                </m:func>
                                <m:r>
                                  <a:rPr lang="en-US" sz="1800" b="0" i="1" smtClean="0">
                                    <a:latin typeface="Cambria Math"/>
                                  </a:rPr>
                                  <m:t>=</m:t>
                                </m:r>
                                <m:r>
                                  <a:rPr lang="en-US" sz="1800" b="1" i="1" smtClean="0">
                                    <a:latin typeface="Cambria Math"/>
                                  </a:rPr>
                                  <m:t>−</m:t>
                                </m:r>
                                <m:r>
                                  <a:rPr lang="en-US" sz="1800" b="1" i="1" smtClean="0">
                                    <a:latin typeface="Cambria Math"/>
                                  </a:rPr>
                                  <m:t>𝟏𝟕</m:t>
                                </m:r>
                                <m:r>
                                  <a:rPr lang="en-US" sz="1800" b="1" i="1" smtClean="0">
                                    <a:latin typeface="Cambria Math"/>
                                  </a:rPr>
                                  <m:t>.</m:t>
                                </m:r>
                                <m:r>
                                  <a:rPr lang="en-US" sz="1800" b="1" i="1" smtClean="0">
                                    <a:latin typeface="Cambria Math"/>
                                  </a:rPr>
                                  <m:t>𝟑𝟐</m:t>
                                </m:r>
                                <m:r>
                                  <a:rPr lang="en-US" sz="1800" b="1" i="1" smtClean="0">
                                    <a:latin typeface="Cambria Math"/>
                                  </a:rPr>
                                  <m:t>𝒎</m:t>
                                </m:r>
                              </m:oMath>
                            </m:oMathPara>
                          </a14:m>
                          <a:endParaRPr lang="en-US" sz="1800" b="1" dirty="0"/>
                        </a:p>
                      </a:txBody>
                      <a:tcPr marT="34290" marB="34290"/>
                    </a:tc>
                    <a:extLst>
                      <a:ext uri="{0D108BD9-81ED-4DB2-BD59-A6C34878D82A}">
                        <a16:rowId xmlns:a16="http://schemas.microsoft.com/office/drawing/2014/main" val="10002"/>
                      </a:ext>
                    </a:extLst>
                  </a:tr>
                  <a:tr h="342900">
                    <a:tc>
                      <a:txBody>
                        <a:bodyPr/>
                        <a:lstStyle/>
                        <a:p>
                          <a:r>
                            <a:rPr lang="en-US" sz="1800" dirty="0"/>
                            <a:t>R</a:t>
                          </a:r>
                        </a:p>
                      </a:txBody>
                      <a:tcPr marT="34290" marB="34290"/>
                    </a:tc>
                    <a:tc>
                      <a:txBody>
                        <a:bodyPr/>
                        <a:lstStyle/>
                        <a:p>
                          <a:pPr/>
                          <a14:m>
                            <m:oMathPara xmlns:m="http://schemas.openxmlformats.org/officeDocument/2006/math">
                              <m:oMathParaPr>
                                <m:jc m:val="centerGroup"/>
                              </m:oMathParaPr>
                              <m:oMath xmlns:m="http://schemas.openxmlformats.org/officeDocument/2006/math">
                                <m:r>
                                  <a:rPr lang="en-US" sz="1800" b="1" i="1" smtClean="0">
                                    <a:latin typeface="Cambria Math"/>
                                  </a:rPr>
                                  <m:t>𝟐𝟑</m:t>
                                </m:r>
                                <m:r>
                                  <a:rPr lang="en-US" sz="1800" b="1" i="1" smtClean="0">
                                    <a:latin typeface="Cambria Math"/>
                                  </a:rPr>
                                  <m:t>.</m:t>
                                </m:r>
                                <m:r>
                                  <a:rPr lang="en-US" sz="1800" b="1" i="1" smtClean="0">
                                    <a:latin typeface="Cambria Math"/>
                                  </a:rPr>
                                  <m:t>𝟔</m:t>
                                </m:r>
                                <m:r>
                                  <a:rPr lang="en-US" sz="1800" b="1" i="1" smtClean="0">
                                    <a:latin typeface="Cambria Math"/>
                                  </a:rPr>
                                  <m:t> </m:t>
                                </m:r>
                                <m:r>
                                  <a:rPr lang="en-US" sz="1800" b="1" i="1" smtClean="0">
                                    <a:latin typeface="Cambria Math"/>
                                  </a:rPr>
                                  <m:t>𝒎</m:t>
                                </m:r>
                              </m:oMath>
                            </m:oMathPara>
                          </a14:m>
                          <a:endParaRPr lang="en-US" sz="1800" b="1" dirty="0"/>
                        </a:p>
                      </a:txBody>
                      <a:tcPr marT="34290" marB="34290"/>
                    </a:tc>
                    <a:tc>
                      <a:txBody>
                        <a:bodyPr/>
                        <a:lstStyle/>
                        <a:p>
                          <a:pPr/>
                          <a14:m>
                            <m:oMathPara xmlns:m="http://schemas.openxmlformats.org/officeDocument/2006/math">
                              <m:oMathParaPr>
                                <m:jc m:val="centerGroup"/>
                              </m:oMathParaPr>
                              <m:oMath xmlns:m="http://schemas.openxmlformats.org/officeDocument/2006/math">
                                <m:r>
                                  <a:rPr lang="en-US" sz="1800" b="1" i="1" smtClean="0">
                                    <a:latin typeface="Cambria Math"/>
                                  </a:rPr>
                                  <m:t>−</m:t>
                                </m:r>
                                <m:r>
                                  <a:rPr lang="en-US" sz="1800" b="1" i="1" smtClean="0">
                                    <a:latin typeface="Cambria Math"/>
                                  </a:rPr>
                                  <m:t>𝟏𝟎</m:t>
                                </m:r>
                                <m:r>
                                  <a:rPr lang="en-US" sz="1800" b="1" i="1" smtClean="0">
                                    <a:latin typeface="Cambria Math"/>
                                  </a:rPr>
                                  <m:t>.</m:t>
                                </m:r>
                                <m:r>
                                  <a:rPr lang="en-US" sz="1800" b="1" i="1" smtClean="0">
                                    <a:latin typeface="Cambria Math"/>
                                  </a:rPr>
                                  <m:t>𝟗𝟖</m:t>
                                </m:r>
                                <m:r>
                                  <a:rPr lang="en-US" sz="1800" b="1" i="1" smtClean="0">
                                    <a:latin typeface="Cambria Math"/>
                                  </a:rPr>
                                  <m:t> </m:t>
                                </m:r>
                                <m:r>
                                  <a:rPr lang="en-US" sz="1800" b="1" i="1" smtClean="0">
                                    <a:latin typeface="Cambria Math"/>
                                  </a:rPr>
                                  <m:t>𝒎</m:t>
                                </m:r>
                              </m:oMath>
                            </m:oMathPara>
                          </a14:m>
                          <a:endParaRPr lang="en-US" sz="1800" b="1" dirty="0"/>
                        </a:p>
                      </a:txBody>
                      <a:tcPr marT="34290" marB="34290"/>
                    </a:tc>
                    <a:extLst>
                      <a:ext uri="{0D108BD9-81ED-4DB2-BD59-A6C34878D82A}">
                        <a16:rowId xmlns:a16="http://schemas.microsoft.com/office/drawing/2014/main" val="10003"/>
                      </a:ext>
                    </a:extLst>
                  </a:tr>
                </a:tbl>
              </a:graphicData>
            </a:graphic>
          </p:graphicFrame>
        </mc:Choice>
        <mc:Fallback xmlns="">
          <p:graphicFrame>
            <p:nvGraphicFramePr>
              <p:cNvPr id="5" name="Content Placeholder 4"/>
              <p:cNvGraphicFramePr>
                <a:graphicFrameLocks noGrp="1"/>
              </p:cNvGraphicFramePr>
              <p:nvPr>
                <p:ph sz="quarter" idx="14"/>
                <p:extLst>
                  <p:ext uri="{D42A27DB-BD31-4B8C-83A1-F6EECF244321}">
                    <p14:modId xmlns:p14="http://schemas.microsoft.com/office/powerpoint/2010/main" val="1248920743"/>
                  </p:ext>
                </p:extLst>
              </p:nvPr>
            </p:nvGraphicFramePr>
            <p:xfrm>
              <a:off x="3581400" y="1200150"/>
              <a:ext cx="5562600" cy="1907668"/>
            </p:xfrm>
            <a:graphic>
              <a:graphicData uri="http://schemas.openxmlformats.org/drawingml/2006/table">
                <a:tbl>
                  <a:tblPr firstRow="1" bandRow="1">
                    <a:tableStyleId>{5C22544A-7EE6-4342-B048-85BDC9FD1C3A}</a:tableStyleId>
                  </a:tblPr>
                  <a:tblGrid>
                    <a:gridCol w="683126"/>
                    <a:gridCol w="2439737"/>
                    <a:gridCol w="2439737"/>
                  </a:tblGrid>
                  <a:tr h="342900">
                    <a:tc>
                      <a:txBody>
                        <a:bodyPr/>
                        <a:lstStyle/>
                        <a:p>
                          <a:endParaRPr lang="en-US" sz="1800" dirty="0"/>
                        </a:p>
                      </a:txBody>
                      <a:tcPr marT="34290" marB="34290"/>
                    </a:tc>
                    <a:tc>
                      <a:txBody>
                        <a:bodyPr/>
                        <a:lstStyle/>
                        <a:p>
                          <a:r>
                            <a:rPr lang="en-US" sz="1800" dirty="0" smtClean="0"/>
                            <a:t>x</a:t>
                          </a:r>
                          <a:endParaRPr lang="en-US" sz="1800" dirty="0"/>
                        </a:p>
                      </a:txBody>
                      <a:tcPr marT="34290" marB="34290"/>
                    </a:tc>
                    <a:tc>
                      <a:txBody>
                        <a:bodyPr/>
                        <a:lstStyle/>
                        <a:p>
                          <a:r>
                            <a:rPr lang="en-US" sz="1800" dirty="0" smtClean="0"/>
                            <a:t>y</a:t>
                          </a:r>
                          <a:endParaRPr lang="en-US" sz="1800" dirty="0"/>
                        </a:p>
                      </a:txBody>
                      <a:tcPr marT="34290" marB="34290"/>
                    </a:tc>
                  </a:tr>
                  <a:tr h="610934">
                    <a:tc>
                      <a:txBody>
                        <a:bodyPr/>
                        <a:lstStyle/>
                        <a:p>
                          <a:r>
                            <a:rPr lang="en-US" sz="1800" dirty="0" smtClean="0"/>
                            <a:t>C</a:t>
                          </a:r>
                          <a:endParaRPr lang="en-US" sz="1800" dirty="0"/>
                        </a:p>
                      </a:txBody>
                      <a:tcPr marT="34290" marB="34290"/>
                    </a:tc>
                    <a:tc>
                      <a:txBody>
                        <a:bodyPr/>
                        <a:lstStyle/>
                        <a:p>
                          <a:endParaRPr lang="en-US"/>
                        </a:p>
                      </a:txBody>
                      <a:tcPr marT="34290" marB="34290">
                        <a:blipFill rotWithShape="1">
                          <a:blip r:embed="rId4"/>
                          <a:stretch>
                            <a:fillRect l="-28250" t="-63366" r="-100000" b="-171287"/>
                          </a:stretch>
                        </a:blipFill>
                      </a:tcPr>
                    </a:tc>
                    <a:tc>
                      <a:txBody>
                        <a:bodyPr/>
                        <a:lstStyle/>
                        <a:p>
                          <a:endParaRPr lang="en-US"/>
                        </a:p>
                      </a:txBody>
                      <a:tcPr marT="34290" marB="34290">
                        <a:blipFill rotWithShape="1">
                          <a:blip r:embed="rId4"/>
                          <a:stretch>
                            <a:fillRect l="-128250" t="-63366" b="-171287"/>
                          </a:stretch>
                        </a:blipFill>
                      </a:tcPr>
                    </a:tc>
                  </a:tr>
                  <a:tr h="610934">
                    <a:tc>
                      <a:txBody>
                        <a:bodyPr/>
                        <a:lstStyle/>
                        <a:p>
                          <a:r>
                            <a:rPr lang="en-US" sz="1800" dirty="0" smtClean="0"/>
                            <a:t>D</a:t>
                          </a:r>
                          <a:endParaRPr lang="en-US" sz="1800" dirty="0"/>
                        </a:p>
                      </a:txBody>
                      <a:tcPr marT="34290" marB="34290"/>
                    </a:tc>
                    <a:tc>
                      <a:txBody>
                        <a:bodyPr/>
                        <a:lstStyle/>
                        <a:p>
                          <a:endParaRPr lang="en-US"/>
                        </a:p>
                      </a:txBody>
                      <a:tcPr marT="34290" marB="34290">
                        <a:blipFill rotWithShape="1">
                          <a:blip r:embed="rId4"/>
                          <a:stretch>
                            <a:fillRect l="-28250" t="-165000" r="-100000" b="-73000"/>
                          </a:stretch>
                        </a:blipFill>
                      </a:tcPr>
                    </a:tc>
                    <a:tc>
                      <a:txBody>
                        <a:bodyPr/>
                        <a:lstStyle/>
                        <a:p>
                          <a:endParaRPr lang="en-US"/>
                        </a:p>
                      </a:txBody>
                      <a:tcPr marT="34290" marB="34290">
                        <a:blipFill rotWithShape="1">
                          <a:blip r:embed="rId4"/>
                          <a:stretch>
                            <a:fillRect l="-128250" t="-165000" b="-73000"/>
                          </a:stretch>
                        </a:blipFill>
                      </a:tcPr>
                    </a:tc>
                  </a:tr>
                  <a:tr h="342900">
                    <a:tc>
                      <a:txBody>
                        <a:bodyPr/>
                        <a:lstStyle/>
                        <a:p>
                          <a:r>
                            <a:rPr lang="en-US" sz="1800" dirty="0" smtClean="0"/>
                            <a:t>R</a:t>
                          </a:r>
                          <a:endParaRPr lang="en-US" sz="1800" dirty="0"/>
                        </a:p>
                      </a:txBody>
                      <a:tcPr marT="34290" marB="34290"/>
                    </a:tc>
                    <a:tc>
                      <a:txBody>
                        <a:bodyPr/>
                        <a:lstStyle/>
                        <a:p>
                          <a:endParaRPr lang="en-US"/>
                        </a:p>
                      </a:txBody>
                      <a:tcPr marT="34290" marB="34290">
                        <a:blipFill rotWithShape="1">
                          <a:blip r:embed="rId4"/>
                          <a:stretch>
                            <a:fillRect l="-28250" t="-473214" r="-100000" b="-30357"/>
                          </a:stretch>
                        </a:blipFill>
                      </a:tcPr>
                    </a:tc>
                    <a:tc>
                      <a:txBody>
                        <a:bodyPr/>
                        <a:lstStyle/>
                        <a:p>
                          <a:endParaRPr lang="en-US"/>
                        </a:p>
                      </a:txBody>
                      <a:tcPr marT="34290" marB="34290">
                        <a:blipFill rotWithShape="1">
                          <a:blip r:embed="rId4"/>
                          <a:stretch>
                            <a:fillRect l="-128250" t="-473214" b="-30357"/>
                          </a:stretch>
                        </a:blipFill>
                      </a:tcPr>
                    </a:tc>
                  </a:tr>
                </a:tbl>
              </a:graphicData>
            </a:graphic>
          </p:graphicFrame>
        </mc:Fallback>
      </mc:AlternateContent>
      <mc:AlternateContent xmlns:mc="http://schemas.openxmlformats.org/markup-compatibility/2006" xmlns:a14="http://schemas.microsoft.com/office/drawing/2010/main">
        <mc:Choice Requires="a14">
          <p:sp>
            <p:nvSpPr>
              <p:cNvPr id="6" name="TextBox 5"/>
              <p:cNvSpPr txBox="1"/>
              <p:nvPr/>
            </p:nvSpPr>
            <p:spPr>
              <a:xfrm>
                <a:off x="0" y="3257550"/>
                <a:ext cx="9144000" cy="1063433"/>
              </a:xfrm>
              <a:prstGeom prst="rect">
                <a:avLst/>
              </a:prstGeom>
              <a:noFill/>
            </p:spPr>
            <p:txBody>
              <a:bodyPr wrap="square" rtlCol="0">
                <a:spAutoFit/>
              </a:bodyPr>
              <a:lstStyle/>
              <a:p>
                <a:r>
                  <a:rPr lang="en-US" sz="2400" b="0" dirty="0">
                    <a:solidFill>
                      <a:schemeClr val="bg1"/>
                    </a:solidFill>
                  </a:rPr>
                  <a:t> </a:t>
                </a:r>
                <a14:m>
                  <m:oMath xmlns:m="http://schemas.openxmlformats.org/officeDocument/2006/math">
                    <m:r>
                      <a:rPr lang="en-US" sz="2400" b="0" i="1" smtClean="0">
                        <a:solidFill>
                          <a:schemeClr val="bg1"/>
                        </a:solidFill>
                        <a:latin typeface="Cambria Math"/>
                      </a:rPr>
                      <m:t>𝑅</m:t>
                    </m:r>
                    <m:r>
                      <a:rPr lang="en-US" sz="2400" b="0" i="1" smtClean="0">
                        <a:solidFill>
                          <a:schemeClr val="bg1"/>
                        </a:solidFill>
                        <a:latin typeface="Cambria Math"/>
                      </a:rPr>
                      <m:t>=</m:t>
                    </m:r>
                    <m:rad>
                      <m:radPr>
                        <m:degHide m:val="on"/>
                        <m:ctrlPr>
                          <a:rPr lang="en-US" sz="2400" b="0" i="1" smtClean="0">
                            <a:solidFill>
                              <a:schemeClr val="bg1"/>
                            </a:solidFill>
                            <a:latin typeface="Cambria Math" panose="02040503050406030204" pitchFamily="18" charset="0"/>
                          </a:rPr>
                        </m:ctrlPr>
                      </m:radPr>
                      <m:deg/>
                      <m:e>
                        <m:sSup>
                          <m:sSupPr>
                            <m:ctrlPr>
                              <a:rPr lang="en-US" sz="2400" b="0" i="1" smtClean="0">
                                <a:solidFill>
                                  <a:schemeClr val="bg1"/>
                                </a:solidFill>
                                <a:latin typeface="Cambria Math" panose="02040503050406030204" pitchFamily="18" charset="0"/>
                              </a:rPr>
                            </m:ctrlPr>
                          </m:sSupPr>
                          <m:e>
                            <m:d>
                              <m:dPr>
                                <m:ctrlPr>
                                  <a:rPr lang="en-US" sz="2400" b="0" i="1" smtClean="0">
                                    <a:solidFill>
                                      <a:schemeClr val="bg1"/>
                                    </a:solidFill>
                                    <a:latin typeface="Cambria Math" panose="02040503050406030204" pitchFamily="18" charset="0"/>
                                  </a:rPr>
                                </m:ctrlPr>
                              </m:dPr>
                              <m:e>
                                <m:r>
                                  <a:rPr lang="en-US" sz="2400" b="0" i="1" smtClean="0">
                                    <a:solidFill>
                                      <a:schemeClr val="bg1"/>
                                    </a:solidFill>
                                    <a:latin typeface="Cambria Math"/>
                                  </a:rPr>
                                  <m:t>23.6 </m:t>
                                </m:r>
                                <m:r>
                                  <a:rPr lang="en-US" sz="2400" b="0" i="1" smtClean="0">
                                    <a:solidFill>
                                      <a:schemeClr val="bg1"/>
                                    </a:solidFill>
                                    <a:latin typeface="Cambria Math"/>
                                  </a:rPr>
                                  <m:t>𝑚</m:t>
                                </m:r>
                              </m:e>
                            </m:d>
                          </m:e>
                          <m:sup>
                            <m:r>
                              <a:rPr lang="en-US" sz="2400" b="0" i="1" smtClean="0">
                                <a:solidFill>
                                  <a:schemeClr val="bg1"/>
                                </a:solidFill>
                                <a:latin typeface="Cambria Math"/>
                              </a:rPr>
                              <m:t>2</m:t>
                            </m:r>
                          </m:sup>
                        </m:sSup>
                        <m:r>
                          <a:rPr lang="en-US" sz="2400" b="0" i="1" smtClean="0">
                            <a:solidFill>
                              <a:schemeClr val="bg1"/>
                            </a:solidFill>
                            <a:latin typeface="Cambria Math"/>
                          </a:rPr>
                          <m:t>+</m:t>
                        </m:r>
                        <m:sSup>
                          <m:sSupPr>
                            <m:ctrlPr>
                              <a:rPr lang="en-US" sz="2400" b="0" i="1" smtClean="0">
                                <a:solidFill>
                                  <a:schemeClr val="bg1"/>
                                </a:solidFill>
                                <a:latin typeface="Cambria Math" panose="02040503050406030204" pitchFamily="18" charset="0"/>
                              </a:rPr>
                            </m:ctrlPr>
                          </m:sSupPr>
                          <m:e>
                            <m:d>
                              <m:dPr>
                                <m:ctrlPr>
                                  <a:rPr lang="en-US" sz="2400" b="0" i="1" smtClean="0">
                                    <a:solidFill>
                                      <a:schemeClr val="bg1"/>
                                    </a:solidFill>
                                    <a:latin typeface="Cambria Math" panose="02040503050406030204" pitchFamily="18" charset="0"/>
                                  </a:rPr>
                                </m:ctrlPr>
                              </m:dPr>
                              <m:e>
                                <m:r>
                                  <a:rPr lang="en-US" sz="2400" b="0" i="1" smtClean="0">
                                    <a:solidFill>
                                      <a:schemeClr val="bg1"/>
                                    </a:solidFill>
                                    <a:latin typeface="Cambria Math"/>
                                  </a:rPr>
                                  <m:t>−10.98 </m:t>
                                </m:r>
                                <m:r>
                                  <a:rPr lang="en-US" sz="2400" b="0" i="1" smtClean="0">
                                    <a:solidFill>
                                      <a:schemeClr val="bg1"/>
                                    </a:solidFill>
                                    <a:latin typeface="Cambria Math"/>
                                  </a:rPr>
                                  <m:t>𝑚</m:t>
                                </m:r>
                              </m:e>
                            </m:d>
                          </m:e>
                          <m:sup>
                            <m:r>
                              <a:rPr lang="en-US" sz="2400" b="0" i="1" smtClean="0">
                                <a:solidFill>
                                  <a:schemeClr val="bg1"/>
                                </a:solidFill>
                                <a:latin typeface="Cambria Math"/>
                              </a:rPr>
                              <m:t>2</m:t>
                            </m:r>
                          </m:sup>
                        </m:sSup>
                      </m:e>
                    </m:rad>
                    <m:r>
                      <a:rPr lang="en-US" sz="2400" b="0" i="1" smtClean="0">
                        <a:solidFill>
                          <a:schemeClr val="bg1"/>
                        </a:solidFill>
                        <a:latin typeface="Cambria Math"/>
                      </a:rPr>
                      <m:t>=26.0 </m:t>
                    </m:r>
                    <m:r>
                      <a:rPr lang="en-US" sz="2400" b="0" i="1" smtClean="0">
                        <a:solidFill>
                          <a:schemeClr val="bg1"/>
                        </a:solidFill>
                        <a:latin typeface="Cambria Math"/>
                      </a:rPr>
                      <m:t>𝑚</m:t>
                    </m:r>
                  </m:oMath>
                </a14:m>
                <a:endParaRPr lang="en-US" sz="2400" b="0" dirty="0">
                  <a:solidFill>
                    <a:schemeClr val="bg1"/>
                  </a:solidFill>
                </a:endParaRPr>
              </a:p>
              <a:p>
                <a:r>
                  <a:rPr lang="en-US" sz="2400" b="0" dirty="0">
                    <a:solidFill>
                      <a:schemeClr val="bg1"/>
                    </a:solidFill>
                  </a:rPr>
                  <a:t> </a:t>
                </a:r>
                <a14:m>
                  <m:oMath xmlns:m="http://schemas.openxmlformats.org/officeDocument/2006/math">
                    <m:r>
                      <a:rPr lang="en-US" sz="2400" b="0" i="1" smtClean="0">
                        <a:solidFill>
                          <a:schemeClr val="bg1"/>
                        </a:solidFill>
                        <a:latin typeface="Cambria Math"/>
                      </a:rPr>
                      <m:t>𝜃</m:t>
                    </m:r>
                    <m:r>
                      <a:rPr lang="en-US" sz="2400" b="0" i="1" smtClean="0">
                        <a:solidFill>
                          <a:schemeClr val="bg1"/>
                        </a:solidFill>
                        <a:latin typeface="Cambria Math"/>
                      </a:rPr>
                      <m:t>=</m:t>
                    </m:r>
                    <m:func>
                      <m:funcPr>
                        <m:ctrlPr>
                          <a:rPr lang="en-US" sz="2400" b="0" i="1" smtClean="0">
                            <a:solidFill>
                              <a:schemeClr val="bg1"/>
                            </a:solidFill>
                            <a:latin typeface="Cambria Math" panose="02040503050406030204" pitchFamily="18" charset="0"/>
                          </a:rPr>
                        </m:ctrlPr>
                      </m:funcPr>
                      <m:fName>
                        <m:sSup>
                          <m:sSupPr>
                            <m:ctrlPr>
                              <a:rPr lang="en-US" sz="2400" b="0" i="1" smtClean="0">
                                <a:solidFill>
                                  <a:schemeClr val="bg1"/>
                                </a:solidFill>
                                <a:latin typeface="Cambria Math" panose="02040503050406030204" pitchFamily="18" charset="0"/>
                              </a:rPr>
                            </m:ctrlPr>
                          </m:sSupPr>
                          <m:e>
                            <m:r>
                              <m:rPr>
                                <m:sty m:val="p"/>
                              </m:rPr>
                              <a:rPr lang="en-US" sz="2400" b="0" i="0" smtClean="0">
                                <a:solidFill>
                                  <a:schemeClr val="bg1"/>
                                </a:solidFill>
                                <a:latin typeface="Cambria Math"/>
                              </a:rPr>
                              <m:t>tan</m:t>
                            </m:r>
                          </m:e>
                          <m:sup>
                            <m:r>
                              <a:rPr lang="en-US" sz="2400" b="0" i="1" smtClean="0">
                                <a:solidFill>
                                  <a:schemeClr val="bg1"/>
                                </a:solidFill>
                                <a:latin typeface="Cambria Math"/>
                              </a:rPr>
                              <m:t>−1</m:t>
                            </m:r>
                          </m:sup>
                        </m:sSup>
                      </m:fName>
                      <m:e>
                        <m:f>
                          <m:fPr>
                            <m:ctrlPr>
                              <a:rPr lang="en-US" sz="2400" b="0" i="1" smtClean="0">
                                <a:solidFill>
                                  <a:schemeClr val="bg1"/>
                                </a:solidFill>
                                <a:latin typeface="Cambria Math" panose="02040503050406030204" pitchFamily="18" charset="0"/>
                              </a:rPr>
                            </m:ctrlPr>
                          </m:fPr>
                          <m:num>
                            <m:r>
                              <a:rPr lang="en-US" sz="2400" b="0" i="1" smtClean="0">
                                <a:solidFill>
                                  <a:schemeClr val="bg1"/>
                                </a:solidFill>
                                <a:latin typeface="Cambria Math"/>
                              </a:rPr>
                              <m:t>10.98 </m:t>
                            </m:r>
                            <m:r>
                              <a:rPr lang="en-US" sz="2400" b="0" i="1" smtClean="0">
                                <a:solidFill>
                                  <a:schemeClr val="bg1"/>
                                </a:solidFill>
                                <a:latin typeface="Cambria Math"/>
                              </a:rPr>
                              <m:t>𝑚</m:t>
                            </m:r>
                          </m:num>
                          <m:den>
                            <m:r>
                              <a:rPr lang="en-US" sz="2400" b="0" i="1" smtClean="0">
                                <a:solidFill>
                                  <a:schemeClr val="bg1"/>
                                </a:solidFill>
                                <a:latin typeface="Cambria Math"/>
                              </a:rPr>
                              <m:t>23.6 </m:t>
                            </m:r>
                            <m:r>
                              <a:rPr lang="en-US" sz="2400" b="0" i="1" smtClean="0">
                                <a:solidFill>
                                  <a:schemeClr val="bg1"/>
                                </a:solidFill>
                                <a:latin typeface="Cambria Math"/>
                              </a:rPr>
                              <m:t>𝑚</m:t>
                            </m:r>
                          </m:den>
                        </m:f>
                      </m:e>
                    </m:func>
                    <m:r>
                      <a:rPr lang="en-US" sz="2400" b="0" i="1" smtClean="0">
                        <a:solidFill>
                          <a:schemeClr val="bg1"/>
                        </a:solidFill>
                        <a:latin typeface="Cambria Math"/>
                      </a:rPr>
                      <m:t>=25.0° </m:t>
                    </m:r>
                    <m:r>
                      <a:rPr lang="en-US" sz="2400" b="0" i="1" smtClean="0">
                        <a:solidFill>
                          <a:schemeClr val="bg1"/>
                        </a:solidFill>
                        <a:latin typeface="Cambria Math"/>
                      </a:rPr>
                      <m:t>𝑆</m:t>
                    </m:r>
                    <m:r>
                      <a:rPr lang="en-US" sz="2400" b="0" i="1" smtClean="0">
                        <a:solidFill>
                          <a:schemeClr val="bg1"/>
                        </a:solidFill>
                        <a:latin typeface="Cambria Math"/>
                      </a:rPr>
                      <m:t> </m:t>
                    </m:r>
                    <m:r>
                      <a:rPr lang="en-US" sz="2400" b="0" i="1" smtClean="0">
                        <a:solidFill>
                          <a:schemeClr val="bg1"/>
                        </a:solidFill>
                        <a:latin typeface="Cambria Math"/>
                      </a:rPr>
                      <m:t>𝑜𝑓</m:t>
                    </m:r>
                    <m:r>
                      <a:rPr lang="en-US" sz="2400" b="0" i="1" smtClean="0">
                        <a:solidFill>
                          <a:schemeClr val="bg1"/>
                        </a:solidFill>
                        <a:latin typeface="Cambria Math"/>
                      </a:rPr>
                      <m:t> </m:t>
                    </m:r>
                    <m:r>
                      <a:rPr lang="en-US" sz="2400" b="0" i="1" smtClean="0">
                        <a:solidFill>
                          <a:schemeClr val="bg1"/>
                        </a:solidFill>
                        <a:latin typeface="Cambria Math"/>
                      </a:rPr>
                      <m:t>𝐸</m:t>
                    </m:r>
                  </m:oMath>
                </a14:m>
                <a:endParaRPr lang="en-US" sz="2400" dirty="0">
                  <a:solidFill>
                    <a:schemeClr val="bg1"/>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0" y="3257550"/>
                <a:ext cx="9144000" cy="1063433"/>
              </a:xfrm>
              <a:prstGeom prst="rect">
                <a:avLst/>
              </a:prstGeom>
              <a:blipFill>
                <a:blip r:embed="rId5"/>
                <a:stretch>
                  <a:fillRect/>
                </a:stretch>
              </a:blipFill>
            </p:spPr>
            <p:txBody>
              <a:bodyPr/>
              <a:lstStyle/>
              <a:p>
                <a:r>
                  <a:rPr lang="en-US">
                    <a:noFill/>
                  </a:rPr>
                  <a:t> </a:t>
                </a:r>
              </a:p>
            </p:txBody>
          </p:sp>
        </mc:Fallback>
      </mc:AlternateContent>
      <p:cxnSp>
        <p:nvCxnSpPr>
          <p:cNvPr id="8" name="Straight Arrow Connector 7"/>
          <p:cNvCxnSpPr/>
          <p:nvPr/>
        </p:nvCxnSpPr>
        <p:spPr>
          <a:xfrm flipV="1">
            <a:off x="6934201" y="3789266"/>
            <a:ext cx="783770" cy="48397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717971" y="3789267"/>
            <a:ext cx="816429" cy="763683"/>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934201" y="4280503"/>
            <a:ext cx="1600199" cy="272447"/>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946446" y="3718035"/>
            <a:ext cx="533400" cy="461665"/>
          </a:xfrm>
          <a:prstGeom prst="rect">
            <a:avLst/>
          </a:prstGeom>
          <a:noFill/>
        </p:spPr>
        <p:txBody>
          <a:bodyPr wrap="square" rtlCol="0">
            <a:spAutoFit/>
          </a:bodyPr>
          <a:lstStyle/>
          <a:p>
            <a:r>
              <a:rPr lang="en-US" sz="2400" dirty="0"/>
              <a:t>C</a:t>
            </a:r>
            <a:endParaRPr lang="en-US" dirty="0"/>
          </a:p>
        </p:txBody>
      </p:sp>
      <p:sp>
        <p:nvSpPr>
          <p:cNvPr id="14" name="TextBox 13"/>
          <p:cNvSpPr txBox="1"/>
          <p:nvPr/>
        </p:nvSpPr>
        <p:spPr>
          <a:xfrm>
            <a:off x="7991475" y="3769725"/>
            <a:ext cx="533400" cy="461665"/>
          </a:xfrm>
          <a:prstGeom prst="rect">
            <a:avLst/>
          </a:prstGeom>
          <a:noFill/>
        </p:spPr>
        <p:txBody>
          <a:bodyPr wrap="square" rtlCol="0">
            <a:spAutoFit/>
          </a:bodyPr>
          <a:lstStyle/>
          <a:p>
            <a:r>
              <a:rPr lang="en-US" sz="2400" dirty="0"/>
              <a:t>D</a:t>
            </a:r>
            <a:endParaRPr lang="en-US" dirty="0"/>
          </a:p>
        </p:txBody>
      </p:sp>
      <p:sp>
        <p:nvSpPr>
          <p:cNvPr id="15" name="TextBox 14"/>
          <p:cNvSpPr txBox="1"/>
          <p:nvPr/>
        </p:nvSpPr>
        <p:spPr>
          <a:xfrm>
            <a:off x="7479846" y="4428430"/>
            <a:ext cx="533400" cy="461665"/>
          </a:xfrm>
          <a:prstGeom prst="rect">
            <a:avLst/>
          </a:prstGeom>
          <a:noFill/>
        </p:spPr>
        <p:txBody>
          <a:bodyPr wrap="square" rtlCol="0">
            <a:spAutoFit/>
          </a:bodyPr>
          <a:lstStyle/>
          <a:p>
            <a:r>
              <a:rPr lang="en-US" sz="2400" dirty="0"/>
              <a:t>R</a:t>
            </a:r>
            <a:endParaRPr lang="en-US" dirty="0"/>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3769725"/>
            <a:ext cx="1257300" cy="1021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6" name="Content Placeholder 1"/>
              <p:cNvSpPr>
                <a:spLocks noGrp="1"/>
              </p:cNvSpPr>
              <p:nvPr>
                <p:ph sz="half" idx="1"/>
              </p:nvPr>
            </p:nvSpPr>
            <p:spPr/>
            <p:txBody>
              <a:bodyPr>
                <a:normAutofit/>
              </a:bodyPr>
              <a:lstStyle/>
              <a:p>
                <a:pPr marL="0" indent="0">
                  <a:buNone/>
                </a:pPr>
                <a:r>
                  <a:rPr lang="en-US" dirty="0"/>
                  <a:t>Add the follow vectors. </a:t>
                </a:r>
                <a:br>
                  <a:rPr lang="en-US" dirty="0"/>
                </a:br>
                <a14:m>
                  <m:oMath xmlns:m="http://schemas.openxmlformats.org/officeDocument/2006/math">
                    <m:r>
                      <a:rPr lang="en-US" b="1" i="1">
                        <a:latin typeface="Cambria Math"/>
                      </a:rPr>
                      <m:t>𝑪</m:t>
                    </m:r>
                    <m:r>
                      <a:rPr lang="en-US" i="1">
                        <a:latin typeface="Cambria Math"/>
                      </a:rPr>
                      <m:t>=15 </m:t>
                    </m:r>
                    <m:r>
                      <a:rPr lang="en-US" i="1">
                        <a:latin typeface="Cambria Math"/>
                      </a:rPr>
                      <m:t>𝑚</m:t>
                    </m:r>
                  </m:oMath>
                </a14:m>
                <a:r>
                  <a:rPr lang="en-US" dirty="0"/>
                  <a:t> at 25° N of E; </a:t>
                </a:r>
                <a:br>
                  <a:rPr lang="en-US" dirty="0"/>
                </a:br>
                <a14:m>
                  <m:oMath xmlns:m="http://schemas.openxmlformats.org/officeDocument/2006/math">
                    <m:r>
                      <a:rPr lang="en-US" b="1" i="1">
                        <a:latin typeface="Cambria Math"/>
                      </a:rPr>
                      <m:t>𝑫</m:t>
                    </m:r>
                    <m:r>
                      <a:rPr lang="en-US" i="1">
                        <a:latin typeface="Cambria Math"/>
                      </a:rPr>
                      <m:t>=20 </m:t>
                    </m:r>
                    <m:r>
                      <a:rPr lang="en-US" i="1">
                        <a:latin typeface="Cambria Math"/>
                      </a:rPr>
                      <m:t>𝑚</m:t>
                    </m:r>
                  </m:oMath>
                </a14:m>
                <a:r>
                  <a:rPr lang="en-US" dirty="0"/>
                  <a:t> at 60° S of E</a:t>
                </a:r>
              </a:p>
            </p:txBody>
          </p:sp>
        </mc:Choice>
        <mc:Fallback xmlns="">
          <p:sp>
            <p:nvSpPr>
              <p:cNvPr id="16" name="Content Placeholder 1"/>
              <p:cNvSpPr>
                <a:spLocks noGrp="1" noRot="1" noChangeAspect="1" noMove="1" noResize="1" noEditPoints="1" noAdjustHandles="1" noChangeArrowheads="1" noChangeShapeType="1" noTextEdit="1"/>
              </p:cNvSpPr>
              <p:nvPr>
                <p:ph sz="half" idx="1"/>
              </p:nvPr>
            </p:nvSpPr>
            <p:spPr>
              <a:blipFill>
                <a:blip r:embed="rId7"/>
                <a:stretch>
                  <a:fillRect l="-2024" t="-2435"/>
                </a:stretch>
              </a:blipFill>
            </p:spPr>
            <p:txBody>
              <a:bodyPr/>
              <a:lstStyle/>
              <a:p>
                <a:r>
                  <a:rPr lang="en-US">
                    <a:noFill/>
                  </a:rPr>
                  <a:t> </a:t>
                </a:r>
              </a:p>
            </p:txBody>
          </p:sp>
        </mc:Fallback>
      </mc:AlternateContent>
    </p:spTree>
    <p:extLst>
      <p:ext uri="{BB962C8B-B14F-4D97-AF65-F5344CB8AC3E}">
        <p14:creationId xmlns:p14="http://schemas.microsoft.com/office/powerpoint/2010/main" val="207297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animEffect transition="in" filter="fade">
                                      <p:cBhvr>
                                        <p:cTn id="9" dur="500"/>
                                        <p:tgtEl>
                                          <p:spTgt spid="307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3" grpId="0"/>
      <p:bldP spid="14" grpId="0"/>
      <p:bldP spid="15" grpId="0"/>
      <p:bldP spid="16"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01-07 Two-Dimensional Vectors</a:t>
            </a:r>
          </a:p>
        </p:txBody>
      </p:sp>
      <mc:AlternateContent xmlns:mc="http://schemas.openxmlformats.org/markup-compatibility/2006" xmlns:a14="http://schemas.microsoft.com/office/drawing/2010/main">
        <mc:Choice Requires="a14">
          <p:graphicFrame>
            <p:nvGraphicFramePr>
              <p:cNvPr id="5" name="Content Placeholder 4"/>
              <p:cNvGraphicFramePr>
                <a:graphicFrameLocks noGrp="1"/>
              </p:cNvGraphicFramePr>
              <p:nvPr>
                <p:ph sz="quarter" idx="4294967295"/>
                <p:extLst>
                  <p:ext uri="{D42A27DB-BD31-4B8C-83A1-F6EECF244321}">
                    <p14:modId xmlns:p14="http://schemas.microsoft.com/office/powerpoint/2010/main" val="3044452395"/>
                  </p:ext>
                </p:extLst>
              </p:nvPr>
            </p:nvGraphicFramePr>
            <p:xfrm>
              <a:off x="3581400" y="1200150"/>
              <a:ext cx="5562600" cy="1907668"/>
            </p:xfrm>
            <a:graphic>
              <a:graphicData uri="http://schemas.openxmlformats.org/drawingml/2006/table">
                <a:tbl>
                  <a:tblPr firstRow="1" bandRow="1">
                    <a:tableStyleId>{5C22544A-7EE6-4342-B048-85BDC9FD1C3A}</a:tableStyleId>
                  </a:tblPr>
                  <a:tblGrid>
                    <a:gridCol w="683126">
                      <a:extLst>
                        <a:ext uri="{9D8B030D-6E8A-4147-A177-3AD203B41FA5}">
                          <a16:colId xmlns:a16="http://schemas.microsoft.com/office/drawing/2014/main" val="20000"/>
                        </a:ext>
                      </a:extLst>
                    </a:gridCol>
                    <a:gridCol w="2439737">
                      <a:extLst>
                        <a:ext uri="{9D8B030D-6E8A-4147-A177-3AD203B41FA5}">
                          <a16:colId xmlns:a16="http://schemas.microsoft.com/office/drawing/2014/main" val="20001"/>
                        </a:ext>
                      </a:extLst>
                    </a:gridCol>
                    <a:gridCol w="2439737">
                      <a:extLst>
                        <a:ext uri="{9D8B030D-6E8A-4147-A177-3AD203B41FA5}">
                          <a16:colId xmlns:a16="http://schemas.microsoft.com/office/drawing/2014/main" val="20002"/>
                        </a:ext>
                      </a:extLst>
                    </a:gridCol>
                  </a:tblGrid>
                  <a:tr h="342900">
                    <a:tc>
                      <a:txBody>
                        <a:bodyPr/>
                        <a:lstStyle/>
                        <a:p>
                          <a:endParaRPr lang="en-US" sz="1800" dirty="0"/>
                        </a:p>
                      </a:txBody>
                      <a:tcPr marT="34290" marB="34290"/>
                    </a:tc>
                    <a:tc>
                      <a:txBody>
                        <a:bodyPr/>
                        <a:lstStyle/>
                        <a:p>
                          <a:r>
                            <a:rPr lang="en-US" sz="1800" dirty="0"/>
                            <a:t>x</a:t>
                          </a:r>
                        </a:p>
                      </a:txBody>
                      <a:tcPr marT="34290" marB="34290"/>
                    </a:tc>
                    <a:tc>
                      <a:txBody>
                        <a:bodyPr/>
                        <a:lstStyle/>
                        <a:p>
                          <a:r>
                            <a:rPr lang="en-US" sz="1800" dirty="0"/>
                            <a:t>y</a:t>
                          </a:r>
                        </a:p>
                      </a:txBody>
                      <a:tcPr marT="34290" marB="34290"/>
                    </a:tc>
                    <a:extLst>
                      <a:ext uri="{0D108BD9-81ED-4DB2-BD59-A6C34878D82A}">
                        <a16:rowId xmlns:a16="http://schemas.microsoft.com/office/drawing/2014/main" val="10000"/>
                      </a:ext>
                    </a:extLst>
                  </a:tr>
                  <a:tr h="610887">
                    <a:tc>
                      <a:txBody>
                        <a:bodyPr/>
                        <a:lstStyle/>
                        <a:p>
                          <a:r>
                            <a:rPr lang="en-US" sz="1800" dirty="0"/>
                            <a:t>A</a:t>
                          </a:r>
                        </a:p>
                      </a:txBody>
                      <a:tcPr marT="34290" marB="34290"/>
                    </a:tc>
                    <a:tc>
                      <a:txBody>
                        <a:bodyPr/>
                        <a:lstStyle/>
                        <a:p>
                          <a:pPr/>
                          <a14:m>
                            <m:oMathPara xmlns:m="http://schemas.openxmlformats.org/officeDocument/2006/math">
                              <m:oMathParaPr>
                                <m:jc m:val="centerGroup"/>
                              </m:oMathParaPr>
                              <m:oMath xmlns:m="http://schemas.openxmlformats.org/officeDocument/2006/math">
                                <m:r>
                                  <a:rPr lang="en-US" sz="1800" b="0" i="1" smtClean="0">
                                    <a:latin typeface="Cambria Math"/>
                                  </a:rPr>
                                  <m:t>145 </m:t>
                                </m:r>
                                <m:r>
                                  <a:rPr lang="en-US" sz="1800" b="0" i="1" smtClean="0">
                                    <a:latin typeface="Cambria Math"/>
                                  </a:rPr>
                                  <m:t>𝑚</m:t>
                                </m:r>
                                <m:func>
                                  <m:funcPr>
                                    <m:ctrlPr>
                                      <a:rPr lang="en-US" sz="1800" b="0" i="1" smtClean="0">
                                        <a:latin typeface="Cambria Math" panose="02040503050406030204" pitchFamily="18" charset="0"/>
                                      </a:rPr>
                                    </m:ctrlPr>
                                  </m:funcPr>
                                  <m:fName>
                                    <m:r>
                                      <a:rPr lang="en-US" sz="1800" b="0" i="1" smtClean="0">
                                        <a:latin typeface="Cambria Math"/>
                                      </a:rPr>
                                      <m:t>𝑠𝑖𝑛</m:t>
                                    </m:r>
                                  </m:fName>
                                  <m:e>
                                    <m:r>
                                      <a:rPr lang="en-US" sz="1800" b="0" i="1" smtClean="0">
                                        <a:latin typeface="Cambria Math"/>
                                      </a:rPr>
                                      <m:t>20°</m:t>
                                    </m:r>
                                  </m:e>
                                </m:func>
                                <m:r>
                                  <a:rPr lang="en-US" sz="1800" b="0" i="1" smtClean="0">
                                    <a:latin typeface="Cambria Math"/>
                                  </a:rPr>
                                  <m:t>=</m:t>
                                </m:r>
                                <m:r>
                                  <a:rPr lang="en-US" sz="1800" b="1" i="1" smtClean="0">
                                    <a:latin typeface="Cambria Math"/>
                                  </a:rPr>
                                  <m:t>𝟒𝟗</m:t>
                                </m:r>
                                <m:r>
                                  <a:rPr lang="en-US" sz="1800" b="1" i="1" smtClean="0">
                                    <a:latin typeface="Cambria Math"/>
                                  </a:rPr>
                                  <m:t>.</m:t>
                                </m:r>
                                <m:r>
                                  <a:rPr lang="en-US" sz="1800" b="1" i="1" smtClean="0">
                                    <a:latin typeface="Cambria Math"/>
                                  </a:rPr>
                                  <m:t>𝟔</m:t>
                                </m:r>
                                <m:r>
                                  <a:rPr lang="en-US" sz="1800" b="1" i="1" smtClean="0">
                                    <a:latin typeface="Cambria Math"/>
                                  </a:rPr>
                                  <m:t> </m:t>
                                </m:r>
                                <m:r>
                                  <a:rPr lang="en-US" sz="1800" b="1" i="1" smtClean="0">
                                    <a:latin typeface="Cambria Math"/>
                                  </a:rPr>
                                  <m:t>𝒎</m:t>
                                </m:r>
                              </m:oMath>
                            </m:oMathPara>
                          </a14:m>
                          <a:endParaRPr lang="en-US" sz="1800" b="1" dirty="0"/>
                        </a:p>
                      </a:txBody>
                      <a:tcPr marT="34290" marB="34290"/>
                    </a:tc>
                    <a:tc>
                      <a:txBody>
                        <a:bodyPr/>
                        <a:lstStyle/>
                        <a:p>
                          <a:pPr/>
                          <a14:m>
                            <m:oMathPara xmlns:m="http://schemas.openxmlformats.org/officeDocument/2006/math">
                              <m:oMathParaPr>
                                <m:jc m:val="centerGroup"/>
                              </m:oMathParaPr>
                              <m:oMath xmlns:m="http://schemas.openxmlformats.org/officeDocument/2006/math">
                                <m:r>
                                  <a:rPr lang="en-US" sz="1800" b="0" i="1" smtClean="0">
                                    <a:latin typeface="Cambria Math"/>
                                  </a:rPr>
                                  <m:t>145 </m:t>
                                </m:r>
                                <m:r>
                                  <a:rPr lang="en-US" sz="1800" b="0" i="1" smtClean="0">
                                    <a:latin typeface="Cambria Math"/>
                                  </a:rPr>
                                  <m:t>𝑚</m:t>
                                </m:r>
                                <m:func>
                                  <m:funcPr>
                                    <m:ctrlPr>
                                      <a:rPr lang="en-US" sz="1800" b="0" i="1" smtClean="0">
                                        <a:latin typeface="Cambria Math" panose="02040503050406030204" pitchFamily="18" charset="0"/>
                                      </a:rPr>
                                    </m:ctrlPr>
                                  </m:funcPr>
                                  <m:fName>
                                    <m:r>
                                      <m:rPr>
                                        <m:sty m:val="p"/>
                                      </m:rPr>
                                      <a:rPr lang="en-US" sz="1800" b="0" i="0" smtClean="0">
                                        <a:latin typeface="Cambria Math"/>
                                      </a:rPr>
                                      <m:t>cos</m:t>
                                    </m:r>
                                  </m:fName>
                                  <m:e>
                                    <m:r>
                                      <a:rPr lang="en-US" sz="1800" b="0" i="1" smtClean="0">
                                        <a:latin typeface="Cambria Math"/>
                                      </a:rPr>
                                      <m:t>20°</m:t>
                                    </m:r>
                                  </m:e>
                                </m:func>
                                <m:r>
                                  <a:rPr lang="en-US" sz="1800" b="0" i="1" smtClean="0">
                                    <a:latin typeface="Cambria Math"/>
                                  </a:rPr>
                                  <m:t>=</m:t>
                                </m:r>
                                <m:r>
                                  <a:rPr lang="en-US" sz="1800" b="1" i="1" smtClean="0">
                                    <a:latin typeface="Cambria Math"/>
                                  </a:rPr>
                                  <m:t>𝟏𝟑𝟔</m:t>
                                </m:r>
                                <m:r>
                                  <a:rPr lang="en-US" sz="1800" b="1" i="1" smtClean="0">
                                    <a:latin typeface="Cambria Math"/>
                                  </a:rPr>
                                  <m:t>.</m:t>
                                </m:r>
                                <m:r>
                                  <a:rPr lang="en-US" sz="1800" b="1" i="1" smtClean="0">
                                    <a:latin typeface="Cambria Math"/>
                                  </a:rPr>
                                  <m:t>𝟑</m:t>
                                </m:r>
                                <m:r>
                                  <a:rPr lang="en-US" sz="1800" b="1" i="1" smtClean="0">
                                    <a:latin typeface="Cambria Math"/>
                                  </a:rPr>
                                  <m:t> </m:t>
                                </m:r>
                                <m:r>
                                  <a:rPr lang="en-US" sz="1800" b="1" i="1" smtClean="0">
                                    <a:latin typeface="Cambria Math"/>
                                  </a:rPr>
                                  <m:t>𝒎</m:t>
                                </m:r>
                              </m:oMath>
                            </m:oMathPara>
                          </a14:m>
                          <a:endParaRPr lang="en-US" sz="1800" b="1" dirty="0"/>
                        </a:p>
                      </a:txBody>
                      <a:tcPr marT="34290" marB="34290"/>
                    </a:tc>
                    <a:extLst>
                      <a:ext uri="{0D108BD9-81ED-4DB2-BD59-A6C34878D82A}">
                        <a16:rowId xmlns:a16="http://schemas.microsoft.com/office/drawing/2014/main" val="10001"/>
                      </a:ext>
                    </a:extLst>
                  </a:tr>
                  <a:tr h="610887">
                    <a:tc>
                      <a:txBody>
                        <a:bodyPr/>
                        <a:lstStyle/>
                        <a:p>
                          <a:r>
                            <a:rPr lang="en-US" sz="1800" dirty="0"/>
                            <a:t>B</a:t>
                          </a:r>
                        </a:p>
                      </a:txBody>
                      <a:tcPr marT="34290" marB="34290"/>
                    </a:tc>
                    <a:tc>
                      <a:txBody>
                        <a:bodyPr/>
                        <a:lstStyle/>
                        <a:p>
                          <a:pPr/>
                          <a14:m>
                            <m:oMathPara xmlns:m="http://schemas.openxmlformats.org/officeDocument/2006/math">
                              <m:oMathParaPr>
                                <m:jc m:val="centerGroup"/>
                              </m:oMathParaPr>
                              <m:oMath xmlns:m="http://schemas.openxmlformats.org/officeDocument/2006/math">
                                <m:r>
                                  <a:rPr lang="en-US" sz="1800" b="0" i="1" smtClean="0">
                                    <a:latin typeface="Cambria Math"/>
                                  </a:rPr>
                                  <m:t>105 </m:t>
                                </m:r>
                                <m:r>
                                  <a:rPr lang="en-US" sz="1800" b="0" i="1" smtClean="0">
                                    <a:latin typeface="Cambria Math"/>
                                  </a:rPr>
                                  <m:t>𝑚</m:t>
                                </m:r>
                                <m:func>
                                  <m:funcPr>
                                    <m:ctrlPr>
                                      <a:rPr lang="en-US" sz="1800" b="0" i="1" smtClean="0">
                                        <a:latin typeface="Cambria Math" panose="02040503050406030204" pitchFamily="18" charset="0"/>
                                      </a:rPr>
                                    </m:ctrlPr>
                                  </m:funcPr>
                                  <m:fName>
                                    <m:r>
                                      <m:rPr>
                                        <m:sty m:val="p"/>
                                      </m:rPr>
                                      <a:rPr lang="en-US" sz="1800" b="0" i="0" smtClean="0">
                                        <a:latin typeface="Cambria Math"/>
                                      </a:rPr>
                                      <m:t>cos</m:t>
                                    </m:r>
                                  </m:fName>
                                  <m:e>
                                    <m:r>
                                      <a:rPr lang="en-US" sz="1800" b="0" i="1" smtClean="0">
                                        <a:latin typeface="Cambria Math"/>
                                      </a:rPr>
                                      <m:t>35°</m:t>
                                    </m:r>
                                  </m:e>
                                </m:func>
                                <m:r>
                                  <a:rPr lang="en-US" sz="1800" b="0" i="1" smtClean="0">
                                    <a:latin typeface="Cambria Math"/>
                                  </a:rPr>
                                  <m:t>=</m:t>
                                </m:r>
                                <m:r>
                                  <a:rPr lang="en-US" sz="1800" b="1" i="1" smtClean="0">
                                    <a:latin typeface="Cambria Math"/>
                                  </a:rPr>
                                  <m:t>𝟖𝟔</m:t>
                                </m:r>
                                <m:r>
                                  <a:rPr lang="en-US" sz="1800" b="1" i="1" smtClean="0">
                                    <a:latin typeface="Cambria Math"/>
                                  </a:rPr>
                                  <m:t>.</m:t>
                                </m:r>
                                <m:r>
                                  <a:rPr lang="en-US" sz="1800" b="1" i="1" smtClean="0">
                                    <a:latin typeface="Cambria Math"/>
                                  </a:rPr>
                                  <m:t>𝟎</m:t>
                                </m:r>
                                <m:r>
                                  <a:rPr lang="en-US" sz="1800" b="1" i="1" smtClean="0">
                                    <a:latin typeface="Cambria Math"/>
                                  </a:rPr>
                                  <m:t> </m:t>
                                </m:r>
                                <m:r>
                                  <a:rPr lang="en-US" sz="1800" b="1" i="1" smtClean="0">
                                    <a:latin typeface="Cambria Math"/>
                                  </a:rPr>
                                  <m:t>𝒎</m:t>
                                </m:r>
                              </m:oMath>
                            </m:oMathPara>
                          </a14:m>
                          <a:endParaRPr lang="en-US" sz="1800" b="1" dirty="0"/>
                        </a:p>
                      </a:txBody>
                      <a:tcPr marT="34290" marB="34290"/>
                    </a:tc>
                    <a:tc>
                      <a:txBody>
                        <a:bodyPr/>
                        <a:lstStyle/>
                        <a:p>
                          <a:pPr/>
                          <a14:m>
                            <m:oMathPara xmlns:m="http://schemas.openxmlformats.org/officeDocument/2006/math">
                              <m:oMathParaPr>
                                <m:jc m:val="centerGroup"/>
                              </m:oMathParaPr>
                              <m:oMath xmlns:m="http://schemas.openxmlformats.org/officeDocument/2006/math">
                                <m:r>
                                  <a:rPr lang="en-US" sz="1800" b="0" i="1" smtClean="0">
                                    <a:latin typeface="Cambria Math"/>
                                  </a:rPr>
                                  <m:t>−105 </m:t>
                                </m:r>
                                <m:r>
                                  <a:rPr lang="en-US" sz="1800" b="0" i="1" smtClean="0">
                                    <a:latin typeface="Cambria Math"/>
                                  </a:rPr>
                                  <m:t>𝑚</m:t>
                                </m:r>
                                <m:func>
                                  <m:funcPr>
                                    <m:ctrlPr>
                                      <a:rPr lang="en-US" sz="1800" b="0" i="1" smtClean="0">
                                        <a:latin typeface="Cambria Math" panose="02040503050406030204" pitchFamily="18" charset="0"/>
                                      </a:rPr>
                                    </m:ctrlPr>
                                  </m:funcPr>
                                  <m:fName>
                                    <m:r>
                                      <m:rPr>
                                        <m:sty m:val="p"/>
                                      </m:rPr>
                                      <a:rPr lang="en-US" sz="1800" b="0" i="0" smtClean="0">
                                        <a:latin typeface="Cambria Math"/>
                                      </a:rPr>
                                      <m:t>sin</m:t>
                                    </m:r>
                                  </m:fName>
                                  <m:e>
                                    <m:r>
                                      <a:rPr lang="en-US" sz="1800" b="0" i="1" smtClean="0">
                                        <a:latin typeface="Cambria Math"/>
                                      </a:rPr>
                                      <m:t>35°</m:t>
                                    </m:r>
                                  </m:e>
                                </m:func>
                                <m:r>
                                  <a:rPr lang="en-US" sz="1800" b="0" i="1" smtClean="0">
                                    <a:latin typeface="Cambria Math"/>
                                  </a:rPr>
                                  <m:t>=</m:t>
                                </m:r>
                                <m:r>
                                  <a:rPr lang="en-US" sz="1800" b="1" i="1" smtClean="0">
                                    <a:latin typeface="Cambria Math"/>
                                  </a:rPr>
                                  <m:t>−</m:t>
                                </m:r>
                                <m:r>
                                  <a:rPr lang="en-US" sz="1800" b="1" i="1" smtClean="0">
                                    <a:latin typeface="Cambria Math"/>
                                  </a:rPr>
                                  <m:t>𝟔𝟎</m:t>
                                </m:r>
                                <m:r>
                                  <a:rPr lang="en-US" sz="1800" b="1" i="1" smtClean="0">
                                    <a:latin typeface="Cambria Math"/>
                                  </a:rPr>
                                  <m:t>.</m:t>
                                </m:r>
                                <m:r>
                                  <a:rPr lang="en-US" sz="1800" b="1" i="1" smtClean="0">
                                    <a:latin typeface="Cambria Math"/>
                                  </a:rPr>
                                  <m:t>𝟐</m:t>
                                </m:r>
                                <m:r>
                                  <a:rPr lang="en-US" sz="1800" b="1" i="1" smtClean="0">
                                    <a:latin typeface="Cambria Math"/>
                                  </a:rPr>
                                  <m:t> </m:t>
                                </m:r>
                                <m:r>
                                  <a:rPr lang="en-US" sz="1800" b="1" i="1" smtClean="0">
                                    <a:latin typeface="Cambria Math"/>
                                  </a:rPr>
                                  <m:t>𝒎</m:t>
                                </m:r>
                              </m:oMath>
                            </m:oMathPara>
                          </a14:m>
                          <a:endParaRPr lang="en-US" sz="1800" b="1" dirty="0"/>
                        </a:p>
                      </a:txBody>
                      <a:tcPr marT="34290" marB="34290"/>
                    </a:tc>
                    <a:extLst>
                      <a:ext uri="{0D108BD9-81ED-4DB2-BD59-A6C34878D82A}">
                        <a16:rowId xmlns:a16="http://schemas.microsoft.com/office/drawing/2014/main" val="10002"/>
                      </a:ext>
                    </a:extLst>
                  </a:tr>
                  <a:tr h="342900">
                    <a:tc>
                      <a:txBody>
                        <a:bodyPr/>
                        <a:lstStyle/>
                        <a:p>
                          <a:r>
                            <a:rPr lang="en-US" sz="1800" dirty="0"/>
                            <a:t>R</a:t>
                          </a:r>
                        </a:p>
                      </a:txBody>
                      <a:tcPr marT="34290" marB="34290"/>
                    </a:tc>
                    <a:tc>
                      <a:txBody>
                        <a:bodyPr/>
                        <a:lstStyle/>
                        <a:p>
                          <a:pPr/>
                          <a14:m>
                            <m:oMathPara xmlns:m="http://schemas.openxmlformats.org/officeDocument/2006/math">
                              <m:oMathParaPr>
                                <m:jc m:val="centerGroup"/>
                              </m:oMathParaPr>
                              <m:oMath xmlns:m="http://schemas.openxmlformats.org/officeDocument/2006/math">
                                <m:r>
                                  <a:rPr lang="en-US" sz="1800" b="1" i="1" smtClean="0">
                                    <a:latin typeface="Cambria Math"/>
                                  </a:rPr>
                                  <m:t>𝟏𝟑𝟓</m:t>
                                </m:r>
                                <m:r>
                                  <a:rPr lang="en-US" sz="1800" b="1" i="1" smtClean="0">
                                    <a:latin typeface="Cambria Math"/>
                                  </a:rPr>
                                  <m:t>.</m:t>
                                </m:r>
                                <m:r>
                                  <a:rPr lang="en-US" sz="1800" b="1" i="1" smtClean="0">
                                    <a:latin typeface="Cambria Math"/>
                                  </a:rPr>
                                  <m:t>𝟔</m:t>
                                </m:r>
                                <m:r>
                                  <a:rPr lang="en-US" sz="1800" b="1" i="1" smtClean="0">
                                    <a:latin typeface="Cambria Math"/>
                                  </a:rPr>
                                  <m:t> </m:t>
                                </m:r>
                                <m:r>
                                  <a:rPr lang="en-US" sz="1800" b="1" i="1" smtClean="0">
                                    <a:latin typeface="Cambria Math"/>
                                  </a:rPr>
                                  <m:t>𝒎</m:t>
                                </m:r>
                              </m:oMath>
                            </m:oMathPara>
                          </a14:m>
                          <a:endParaRPr lang="en-US" sz="1800" b="1" dirty="0"/>
                        </a:p>
                      </a:txBody>
                      <a:tcPr marT="34290" marB="34290"/>
                    </a:tc>
                    <a:tc>
                      <a:txBody>
                        <a:bodyPr/>
                        <a:lstStyle/>
                        <a:p>
                          <a:pPr/>
                          <a14:m>
                            <m:oMathPara xmlns:m="http://schemas.openxmlformats.org/officeDocument/2006/math">
                              <m:oMathParaPr>
                                <m:jc m:val="centerGroup"/>
                              </m:oMathParaPr>
                              <m:oMath xmlns:m="http://schemas.openxmlformats.org/officeDocument/2006/math">
                                <m:r>
                                  <a:rPr lang="en-US" sz="1800" b="1" i="1" smtClean="0">
                                    <a:latin typeface="Cambria Math"/>
                                  </a:rPr>
                                  <m:t>𝟕𝟔</m:t>
                                </m:r>
                                <m:r>
                                  <a:rPr lang="en-US" sz="1800" b="1" i="1" smtClean="0">
                                    <a:latin typeface="Cambria Math"/>
                                  </a:rPr>
                                  <m:t>.</m:t>
                                </m:r>
                                <m:r>
                                  <a:rPr lang="en-US" sz="1800" b="1" i="1" smtClean="0">
                                    <a:latin typeface="Cambria Math"/>
                                  </a:rPr>
                                  <m:t>𝟏</m:t>
                                </m:r>
                                <m:r>
                                  <a:rPr lang="en-US" sz="1800" b="1" i="1" smtClean="0">
                                    <a:latin typeface="Cambria Math"/>
                                  </a:rPr>
                                  <m:t> </m:t>
                                </m:r>
                                <m:r>
                                  <a:rPr lang="en-US" sz="1800" b="1" i="1" smtClean="0">
                                    <a:latin typeface="Cambria Math"/>
                                  </a:rPr>
                                  <m:t>𝒎</m:t>
                                </m:r>
                              </m:oMath>
                            </m:oMathPara>
                          </a14:m>
                          <a:endParaRPr lang="en-US" sz="1800" b="1" dirty="0"/>
                        </a:p>
                      </a:txBody>
                      <a:tcPr marT="34290" marB="34290"/>
                    </a:tc>
                    <a:extLst>
                      <a:ext uri="{0D108BD9-81ED-4DB2-BD59-A6C34878D82A}">
                        <a16:rowId xmlns:a16="http://schemas.microsoft.com/office/drawing/2014/main" val="10003"/>
                      </a:ext>
                    </a:extLst>
                  </a:tr>
                </a:tbl>
              </a:graphicData>
            </a:graphic>
          </p:graphicFrame>
        </mc:Choice>
        <mc:Fallback xmlns="">
          <p:graphicFrame>
            <p:nvGraphicFramePr>
              <p:cNvPr id="5" name="Content Placeholder 4"/>
              <p:cNvGraphicFramePr>
                <a:graphicFrameLocks noGrp="1"/>
              </p:cNvGraphicFramePr>
              <p:nvPr>
                <p:ph sz="quarter" idx="14"/>
                <p:extLst>
                  <p:ext uri="{D42A27DB-BD31-4B8C-83A1-F6EECF244321}">
                    <p14:modId xmlns:p14="http://schemas.microsoft.com/office/powerpoint/2010/main" val="3044452395"/>
                  </p:ext>
                </p:extLst>
              </p:nvPr>
            </p:nvGraphicFramePr>
            <p:xfrm>
              <a:off x="3581400" y="1200150"/>
              <a:ext cx="5562600" cy="1907668"/>
            </p:xfrm>
            <a:graphic>
              <a:graphicData uri="http://schemas.openxmlformats.org/drawingml/2006/table">
                <a:tbl>
                  <a:tblPr firstRow="1" bandRow="1">
                    <a:tableStyleId>{5C22544A-7EE6-4342-B048-85BDC9FD1C3A}</a:tableStyleId>
                  </a:tblPr>
                  <a:tblGrid>
                    <a:gridCol w="683126"/>
                    <a:gridCol w="2439737"/>
                    <a:gridCol w="2439737"/>
                  </a:tblGrid>
                  <a:tr h="342900">
                    <a:tc>
                      <a:txBody>
                        <a:bodyPr/>
                        <a:lstStyle/>
                        <a:p>
                          <a:endParaRPr lang="en-US" sz="1800" dirty="0"/>
                        </a:p>
                      </a:txBody>
                      <a:tcPr marT="34290" marB="34290"/>
                    </a:tc>
                    <a:tc>
                      <a:txBody>
                        <a:bodyPr/>
                        <a:lstStyle/>
                        <a:p>
                          <a:r>
                            <a:rPr lang="en-US" sz="1800" dirty="0" smtClean="0"/>
                            <a:t>x</a:t>
                          </a:r>
                          <a:endParaRPr lang="en-US" sz="1800" dirty="0"/>
                        </a:p>
                      </a:txBody>
                      <a:tcPr marT="34290" marB="34290"/>
                    </a:tc>
                    <a:tc>
                      <a:txBody>
                        <a:bodyPr/>
                        <a:lstStyle/>
                        <a:p>
                          <a:r>
                            <a:rPr lang="en-US" sz="1800" dirty="0" smtClean="0"/>
                            <a:t>y</a:t>
                          </a:r>
                          <a:endParaRPr lang="en-US" sz="1800" dirty="0"/>
                        </a:p>
                      </a:txBody>
                      <a:tcPr marT="34290" marB="34290"/>
                    </a:tc>
                  </a:tr>
                  <a:tr h="610934">
                    <a:tc>
                      <a:txBody>
                        <a:bodyPr/>
                        <a:lstStyle/>
                        <a:p>
                          <a:r>
                            <a:rPr lang="en-US" sz="1800" dirty="0" smtClean="0"/>
                            <a:t>A</a:t>
                          </a:r>
                          <a:endParaRPr lang="en-US" sz="1800" dirty="0"/>
                        </a:p>
                      </a:txBody>
                      <a:tcPr marT="34290" marB="34290"/>
                    </a:tc>
                    <a:tc>
                      <a:txBody>
                        <a:bodyPr/>
                        <a:lstStyle/>
                        <a:p>
                          <a:endParaRPr lang="en-US"/>
                        </a:p>
                      </a:txBody>
                      <a:tcPr marT="34290" marB="34290">
                        <a:blipFill rotWithShape="1">
                          <a:blip r:embed="rId3"/>
                          <a:stretch>
                            <a:fillRect l="-28250" t="-63366" r="-100000" b="-171287"/>
                          </a:stretch>
                        </a:blipFill>
                      </a:tcPr>
                    </a:tc>
                    <a:tc>
                      <a:txBody>
                        <a:bodyPr/>
                        <a:lstStyle/>
                        <a:p>
                          <a:endParaRPr lang="en-US"/>
                        </a:p>
                      </a:txBody>
                      <a:tcPr marT="34290" marB="34290">
                        <a:blipFill rotWithShape="1">
                          <a:blip r:embed="rId3"/>
                          <a:stretch>
                            <a:fillRect l="-128250" t="-63366" b="-171287"/>
                          </a:stretch>
                        </a:blipFill>
                      </a:tcPr>
                    </a:tc>
                  </a:tr>
                  <a:tr h="610934">
                    <a:tc>
                      <a:txBody>
                        <a:bodyPr/>
                        <a:lstStyle/>
                        <a:p>
                          <a:r>
                            <a:rPr lang="en-US" sz="1800" dirty="0" smtClean="0"/>
                            <a:t>B</a:t>
                          </a:r>
                          <a:endParaRPr lang="en-US" sz="1800" dirty="0"/>
                        </a:p>
                      </a:txBody>
                      <a:tcPr marT="34290" marB="34290"/>
                    </a:tc>
                    <a:tc>
                      <a:txBody>
                        <a:bodyPr/>
                        <a:lstStyle/>
                        <a:p>
                          <a:endParaRPr lang="en-US"/>
                        </a:p>
                      </a:txBody>
                      <a:tcPr marT="34290" marB="34290">
                        <a:blipFill rotWithShape="1">
                          <a:blip r:embed="rId3"/>
                          <a:stretch>
                            <a:fillRect l="-28250" t="-165000" r="-100000" b="-73000"/>
                          </a:stretch>
                        </a:blipFill>
                      </a:tcPr>
                    </a:tc>
                    <a:tc>
                      <a:txBody>
                        <a:bodyPr/>
                        <a:lstStyle/>
                        <a:p>
                          <a:endParaRPr lang="en-US"/>
                        </a:p>
                      </a:txBody>
                      <a:tcPr marT="34290" marB="34290">
                        <a:blipFill rotWithShape="1">
                          <a:blip r:embed="rId3"/>
                          <a:stretch>
                            <a:fillRect l="-128250" t="-165000" b="-73000"/>
                          </a:stretch>
                        </a:blipFill>
                      </a:tcPr>
                    </a:tc>
                  </a:tr>
                  <a:tr h="342900">
                    <a:tc>
                      <a:txBody>
                        <a:bodyPr/>
                        <a:lstStyle/>
                        <a:p>
                          <a:r>
                            <a:rPr lang="en-US" sz="1800" dirty="0" smtClean="0"/>
                            <a:t>R</a:t>
                          </a:r>
                          <a:endParaRPr lang="en-US" sz="1800" dirty="0"/>
                        </a:p>
                      </a:txBody>
                      <a:tcPr marT="34290" marB="34290"/>
                    </a:tc>
                    <a:tc>
                      <a:txBody>
                        <a:bodyPr/>
                        <a:lstStyle/>
                        <a:p>
                          <a:endParaRPr lang="en-US"/>
                        </a:p>
                      </a:txBody>
                      <a:tcPr marT="34290" marB="34290">
                        <a:blipFill rotWithShape="1">
                          <a:blip r:embed="rId3"/>
                          <a:stretch>
                            <a:fillRect l="-28250" t="-473214" r="-100000" b="-30357"/>
                          </a:stretch>
                        </a:blipFill>
                      </a:tcPr>
                    </a:tc>
                    <a:tc>
                      <a:txBody>
                        <a:bodyPr/>
                        <a:lstStyle/>
                        <a:p>
                          <a:endParaRPr lang="en-US"/>
                        </a:p>
                      </a:txBody>
                      <a:tcPr marT="34290" marB="34290">
                        <a:blipFill rotWithShape="1">
                          <a:blip r:embed="rId3"/>
                          <a:stretch>
                            <a:fillRect l="-128250" t="-473214" b="-30357"/>
                          </a:stretch>
                        </a:blipFill>
                      </a:tcPr>
                    </a:tc>
                  </a:tr>
                </a:tbl>
              </a:graphicData>
            </a:graphic>
          </p:graphicFrame>
        </mc:Fallback>
      </mc:AlternateContent>
      <mc:AlternateContent xmlns:mc="http://schemas.openxmlformats.org/markup-compatibility/2006" xmlns:a14="http://schemas.microsoft.com/office/drawing/2010/main">
        <mc:Choice Requires="a14">
          <p:sp>
            <p:nvSpPr>
              <p:cNvPr id="6" name="TextBox 5"/>
              <p:cNvSpPr txBox="1"/>
              <p:nvPr/>
            </p:nvSpPr>
            <p:spPr>
              <a:xfrm>
                <a:off x="0" y="3417240"/>
                <a:ext cx="9144000" cy="1063433"/>
              </a:xfrm>
              <a:prstGeom prst="rect">
                <a:avLst/>
              </a:prstGeom>
              <a:noFill/>
            </p:spPr>
            <p:txBody>
              <a:bodyPr wrap="square" rtlCol="0">
                <a:spAutoFit/>
              </a:bodyPr>
              <a:lstStyle/>
              <a:p>
                <a:r>
                  <a:rPr lang="en-US" sz="2400" b="0" dirty="0">
                    <a:solidFill>
                      <a:schemeClr val="bg1"/>
                    </a:solidFill>
                  </a:rPr>
                  <a:t> </a:t>
                </a:r>
                <a14:m>
                  <m:oMath xmlns:m="http://schemas.openxmlformats.org/officeDocument/2006/math">
                    <m:r>
                      <a:rPr lang="en-US" sz="2400" b="0" i="1" smtClean="0">
                        <a:solidFill>
                          <a:schemeClr val="bg1"/>
                        </a:solidFill>
                        <a:latin typeface="Cambria Math"/>
                      </a:rPr>
                      <m:t>𝑅</m:t>
                    </m:r>
                    <m:r>
                      <a:rPr lang="en-US" sz="2400" b="0" i="1" smtClean="0">
                        <a:solidFill>
                          <a:schemeClr val="bg1"/>
                        </a:solidFill>
                        <a:latin typeface="Cambria Math"/>
                      </a:rPr>
                      <m:t>=</m:t>
                    </m:r>
                    <m:rad>
                      <m:radPr>
                        <m:degHide m:val="on"/>
                        <m:ctrlPr>
                          <a:rPr lang="en-US" sz="2400" b="0" i="1" smtClean="0">
                            <a:solidFill>
                              <a:schemeClr val="bg1"/>
                            </a:solidFill>
                            <a:latin typeface="Cambria Math" panose="02040503050406030204" pitchFamily="18" charset="0"/>
                          </a:rPr>
                        </m:ctrlPr>
                      </m:radPr>
                      <m:deg/>
                      <m:e>
                        <m:sSup>
                          <m:sSupPr>
                            <m:ctrlPr>
                              <a:rPr lang="en-US" sz="2400" b="0" i="1" smtClean="0">
                                <a:solidFill>
                                  <a:schemeClr val="bg1"/>
                                </a:solidFill>
                                <a:latin typeface="Cambria Math" panose="02040503050406030204" pitchFamily="18" charset="0"/>
                              </a:rPr>
                            </m:ctrlPr>
                          </m:sSupPr>
                          <m:e>
                            <m:d>
                              <m:dPr>
                                <m:ctrlPr>
                                  <a:rPr lang="en-US" sz="2400" b="0" i="1" smtClean="0">
                                    <a:solidFill>
                                      <a:schemeClr val="bg1"/>
                                    </a:solidFill>
                                    <a:latin typeface="Cambria Math" panose="02040503050406030204" pitchFamily="18" charset="0"/>
                                  </a:rPr>
                                </m:ctrlPr>
                              </m:dPr>
                              <m:e>
                                <m:r>
                                  <a:rPr lang="en-US" sz="2400" b="0" i="1" smtClean="0">
                                    <a:solidFill>
                                      <a:schemeClr val="bg1"/>
                                    </a:solidFill>
                                    <a:latin typeface="Cambria Math"/>
                                  </a:rPr>
                                  <m:t>135.6 </m:t>
                                </m:r>
                                <m:r>
                                  <a:rPr lang="en-US" sz="2400" b="0" i="1" smtClean="0">
                                    <a:solidFill>
                                      <a:schemeClr val="bg1"/>
                                    </a:solidFill>
                                    <a:latin typeface="Cambria Math"/>
                                  </a:rPr>
                                  <m:t>𝑚</m:t>
                                </m:r>
                              </m:e>
                            </m:d>
                          </m:e>
                          <m:sup>
                            <m:r>
                              <a:rPr lang="en-US" sz="2400" b="0" i="1" smtClean="0">
                                <a:solidFill>
                                  <a:schemeClr val="bg1"/>
                                </a:solidFill>
                                <a:latin typeface="Cambria Math"/>
                              </a:rPr>
                              <m:t>2</m:t>
                            </m:r>
                          </m:sup>
                        </m:sSup>
                        <m:r>
                          <a:rPr lang="en-US" sz="2400" b="0" i="1" smtClean="0">
                            <a:solidFill>
                              <a:schemeClr val="bg1"/>
                            </a:solidFill>
                            <a:latin typeface="Cambria Math"/>
                          </a:rPr>
                          <m:t>+</m:t>
                        </m:r>
                        <m:sSup>
                          <m:sSupPr>
                            <m:ctrlPr>
                              <a:rPr lang="en-US" sz="2400" b="0" i="1" smtClean="0">
                                <a:solidFill>
                                  <a:schemeClr val="bg1"/>
                                </a:solidFill>
                                <a:latin typeface="Cambria Math" panose="02040503050406030204" pitchFamily="18" charset="0"/>
                              </a:rPr>
                            </m:ctrlPr>
                          </m:sSupPr>
                          <m:e>
                            <m:d>
                              <m:dPr>
                                <m:ctrlPr>
                                  <a:rPr lang="en-US" sz="2400" b="0" i="1" smtClean="0">
                                    <a:solidFill>
                                      <a:schemeClr val="bg1"/>
                                    </a:solidFill>
                                    <a:latin typeface="Cambria Math" panose="02040503050406030204" pitchFamily="18" charset="0"/>
                                  </a:rPr>
                                </m:ctrlPr>
                              </m:dPr>
                              <m:e>
                                <m:r>
                                  <a:rPr lang="en-US" sz="2400" b="0" i="1" smtClean="0">
                                    <a:solidFill>
                                      <a:schemeClr val="bg1"/>
                                    </a:solidFill>
                                    <a:latin typeface="Cambria Math"/>
                                  </a:rPr>
                                  <m:t>76.1</m:t>
                                </m:r>
                                <m:r>
                                  <a:rPr lang="en-US" sz="2400" b="0" i="1" smtClean="0">
                                    <a:solidFill>
                                      <a:schemeClr val="bg1"/>
                                    </a:solidFill>
                                    <a:latin typeface="Cambria Math"/>
                                  </a:rPr>
                                  <m:t>𝑚</m:t>
                                </m:r>
                              </m:e>
                            </m:d>
                          </m:e>
                          <m:sup>
                            <m:r>
                              <a:rPr lang="en-US" sz="2400" b="0" i="1" smtClean="0">
                                <a:solidFill>
                                  <a:schemeClr val="bg1"/>
                                </a:solidFill>
                                <a:latin typeface="Cambria Math"/>
                              </a:rPr>
                              <m:t>2</m:t>
                            </m:r>
                          </m:sup>
                        </m:sSup>
                      </m:e>
                    </m:rad>
                    <m:r>
                      <a:rPr lang="en-US" sz="2400" b="0" i="1" smtClean="0">
                        <a:solidFill>
                          <a:schemeClr val="bg1"/>
                        </a:solidFill>
                        <a:latin typeface="Cambria Math"/>
                      </a:rPr>
                      <m:t>=155.5 </m:t>
                    </m:r>
                    <m:r>
                      <a:rPr lang="en-US" sz="2400" b="0" i="1" smtClean="0">
                        <a:solidFill>
                          <a:schemeClr val="bg1"/>
                        </a:solidFill>
                        <a:latin typeface="Cambria Math"/>
                      </a:rPr>
                      <m:t>𝑚</m:t>
                    </m:r>
                  </m:oMath>
                </a14:m>
                <a:endParaRPr lang="en-US" sz="2400" b="0" dirty="0">
                  <a:solidFill>
                    <a:schemeClr val="bg1"/>
                  </a:solidFill>
                </a:endParaRPr>
              </a:p>
              <a:p>
                <a:r>
                  <a:rPr lang="en-US" sz="2400" b="0" dirty="0">
                    <a:solidFill>
                      <a:schemeClr val="bg1"/>
                    </a:solidFill>
                  </a:rPr>
                  <a:t> </a:t>
                </a:r>
                <a14:m>
                  <m:oMath xmlns:m="http://schemas.openxmlformats.org/officeDocument/2006/math">
                    <m:r>
                      <a:rPr lang="en-US" sz="2400" b="0" i="1" smtClean="0">
                        <a:solidFill>
                          <a:schemeClr val="bg1"/>
                        </a:solidFill>
                        <a:latin typeface="Cambria Math"/>
                      </a:rPr>
                      <m:t>𝜃</m:t>
                    </m:r>
                    <m:r>
                      <a:rPr lang="en-US" sz="2400" b="0" i="1" smtClean="0">
                        <a:solidFill>
                          <a:schemeClr val="bg1"/>
                        </a:solidFill>
                        <a:latin typeface="Cambria Math"/>
                      </a:rPr>
                      <m:t>=</m:t>
                    </m:r>
                    <m:func>
                      <m:funcPr>
                        <m:ctrlPr>
                          <a:rPr lang="en-US" sz="2400" b="0" i="1" smtClean="0">
                            <a:solidFill>
                              <a:schemeClr val="bg1"/>
                            </a:solidFill>
                            <a:latin typeface="Cambria Math" panose="02040503050406030204" pitchFamily="18" charset="0"/>
                          </a:rPr>
                        </m:ctrlPr>
                      </m:funcPr>
                      <m:fName>
                        <m:sSup>
                          <m:sSupPr>
                            <m:ctrlPr>
                              <a:rPr lang="en-US" sz="2400" b="0" i="1" smtClean="0">
                                <a:solidFill>
                                  <a:schemeClr val="bg1"/>
                                </a:solidFill>
                                <a:latin typeface="Cambria Math" panose="02040503050406030204" pitchFamily="18" charset="0"/>
                              </a:rPr>
                            </m:ctrlPr>
                          </m:sSupPr>
                          <m:e>
                            <m:r>
                              <m:rPr>
                                <m:sty m:val="p"/>
                              </m:rPr>
                              <a:rPr lang="en-US" sz="2400" b="0" i="0" smtClean="0">
                                <a:solidFill>
                                  <a:schemeClr val="bg1"/>
                                </a:solidFill>
                                <a:latin typeface="Cambria Math"/>
                              </a:rPr>
                              <m:t>tan</m:t>
                            </m:r>
                          </m:e>
                          <m:sup>
                            <m:r>
                              <a:rPr lang="en-US" sz="2400" b="0" i="1" smtClean="0">
                                <a:solidFill>
                                  <a:schemeClr val="bg1"/>
                                </a:solidFill>
                                <a:latin typeface="Cambria Math"/>
                              </a:rPr>
                              <m:t>−1</m:t>
                            </m:r>
                          </m:sup>
                        </m:sSup>
                      </m:fName>
                      <m:e>
                        <m:f>
                          <m:fPr>
                            <m:ctrlPr>
                              <a:rPr lang="en-US" sz="2400" b="0" i="1" smtClean="0">
                                <a:solidFill>
                                  <a:schemeClr val="bg1"/>
                                </a:solidFill>
                                <a:latin typeface="Cambria Math" panose="02040503050406030204" pitchFamily="18" charset="0"/>
                              </a:rPr>
                            </m:ctrlPr>
                          </m:fPr>
                          <m:num>
                            <m:r>
                              <a:rPr lang="en-US" sz="2400" b="0" i="1" smtClean="0">
                                <a:solidFill>
                                  <a:schemeClr val="bg1"/>
                                </a:solidFill>
                                <a:latin typeface="Cambria Math"/>
                              </a:rPr>
                              <m:t>76.1 </m:t>
                            </m:r>
                            <m:r>
                              <a:rPr lang="en-US" sz="2400" b="0" i="1" smtClean="0">
                                <a:solidFill>
                                  <a:schemeClr val="bg1"/>
                                </a:solidFill>
                                <a:latin typeface="Cambria Math"/>
                              </a:rPr>
                              <m:t>𝑚</m:t>
                            </m:r>
                          </m:num>
                          <m:den>
                            <m:r>
                              <a:rPr lang="en-US" sz="2400" b="0" i="1" smtClean="0">
                                <a:solidFill>
                                  <a:schemeClr val="bg1"/>
                                </a:solidFill>
                                <a:latin typeface="Cambria Math"/>
                              </a:rPr>
                              <m:t>135.6 </m:t>
                            </m:r>
                            <m:r>
                              <a:rPr lang="en-US" sz="2400" b="0" i="1" smtClean="0">
                                <a:solidFill>
                                  <a:schemeClr val="bg1"/>
                                </a:solidFill>
                                <a:latin typeface="Cambria Math"/>
                              </a:rPr>
                              <m:t>𝑚</m:t>
                            </m:r>
                          </m:den>
                        </m:f>
                      </m:e>
                    </m:func>
                    <m:r>
                      <a:rPr lang="en-US" sz="2400" b="0" i="1" smtClean="0">
                        <a:solidFill>
                          <a:schemeClr val="bg1"/>
                        </a:solidFill>
                        <a:latin typeface="Cambria Math"/>
                      </a:rPr>
                      <m:t>=29.3° </m:t>
                    </m:r>
                    <m:r>
                      <a:rPr lang="en-US" sz="2400" b="0" i="1" smtClean="0">
                        <a:solidFill>
                          <a:schemeClr val="bg1"/>
                        </a:solidFill>
                        <a:latin typeface="Cambria Math"/>
                      </a:rPr>
                      <m:t>𝑁</m:t>
                    </m:r>
                    <m:r>
                      <a:rPr lang="en-US" sz="2400" b="0" i="1" smtClean="0">
                        <a:solidFill>
                          <a:schemeClr val="bg1"/>
                        </a:solidFill>
                        <a:latin typeface="Cambria Math"/>
                      </a:rPr>
                      <m:t> </m:t>
                    </m:r>
                    <m:r>
                      <a:rPr lang="en-US" sz="2400" b="0" i="1" smtClean="0">
                        <a:solidFill>
                          <a:schemeClr val="bg1"/>
                        </a:solidFill>
                        <a:latin typeface="Cambria Math"/>
                      </a:rPr>
                      <m:t>𝑜𝑓</m:t>
                    </m:r>
                    <m:r>
                      <a:rPr lang="en-US" sz="2400" b="0" i="1" smtClean="0">
                        <a:solidFill>
                          <a:schemeClr val="bg1"/>
                        </a:solidFill>
                        <a:latin typeface="Cambria Math"/>
                      </a:rPr>
                      <m:t> </m:t>
                    </m:r>
                    <m:r>
                      <a:rPr lang="en-US" sz="2400" b="0" i="1" smtClean="0">
                        <a:solidFill>
                          <a:schemeClr val="bg1"/>
                        </a:solidFill>
                        <a:latin typeface="Cambria Math"/>
                      </a:rPr>
                      <m:t>𝐸</m:t>
                    </m:r>
                  </m:oMath>
                </a14:m>
                <a:endParaRPr lang="en-US" sz="2400" dirty="0">
                  <a:solidFill>
                    <a:schemeClr val="bg1"/>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0" y="3417240"/>
                <a:ext cx="9144000" cy="1063433"/>
              </a:xfrm>
              <a:prstGeom prst="rect">
                <a:avLst/>
              </a:prstGeom>
              <a:blipFill>
                <a:blip r:embed="rId4"/>
                <a:stretch>
                  <a:fillRect/>
                </a:stretch>
              </a:blipFill>
            </p:spPr>
            <p:txBody>
              <a:bodyPr/>
              <a:lstStyle/>
              <a:p>
                <a:r>
                  <a:rPr lang="en-US">
                    <a:noFill/>
                  </a:rPr>
                  <a:t> </a:t>
                </a:r>
              </a:p>
            </p:txBody>
          </p:sp>
        </mc:Fallback>
      </mc:AlternateContent>
      <p:cxnSp>
        <p:nvCxnSpPr>
          <p:cNvPr id="8" name="Straight Arrow Connector 7"/>
          <p:cNvCxnSpPr/>
          <p:nvPr/>
        </p:nvCxnSpPr>
        <p:spPr>
          <a:xfrm flipV="1">
            <a:off x="6934201" y="3867150"/>
            <a:ext cx="812345" cy="406094"/>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746546" y="3867150"/>
            <a:ext cx="483054" cy="31255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6934201" y="4179700"/>
            <a:ext cx="1295399" cy="100803"/>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946446" y="3718035"/>
            <a:ext cx="533400" cy="461665"/>
          </a:xfrm>
          <a:prstGeom prst="rect">
            <a:avLst/>
          </a:prstGeom>
          <a:noFill/>
        </p:spPr>
        <p:txBody>
          <a:bodyPr wrap="square" rtlCol="0">
            <a:spAutoFit/>
          </a:bodyPr>
          <a:lstStyle/>
          <a:p>
            <a:r>
              <a:rPr lang="en-US" sz="2400" dirty="0"/>
              <a:t>A</a:t>
            </a:r>
            <a:endParaRPr lang="en-US" dirty="0"/>
          </a:p>
        </p:txBody>
      </p:sp>
      <p:sp>
        <p:nvSpPr>
          <p:cNvPr id="14" name="TextBox 13"/>
          <p:cNvSpPr txBox="1"/>
          <p:nvPr/>
        </p:nvSpPr>
        <p:spPr>
          <a:xfrm>
            <a:off x="7962900" y="3561760"/>
            <a:ext cx="533400" cy="461665"/>
          </a:xfrm>
          <a:prstGeom prst="rect">
            <a:avLst/>
          </a:prstGeom>
          <a:noFill/>
        </p:spPr>
        <p:txBody>
          <a:bodyPr wrap="square" rtlCol="0">
            <a:spAutoFit/>
          </a:bodyPr>
          <a:lstStyle/>
          <a:p>
            <a:r>
              <a:rPr lang="en-US" sz="2400" dirty="0"/>
              <a:t>B</a:t>
            </a:r>
            <a:endParaRPr lang="en-US" dirty="0"/>
          </a:p>
        </p:txBody>
      </p:sp>
      <p:sp>
        <p:nvSpPr>
          <p:cNvPr id="15" name="TextBox 14"/>
          <p:cNvSpPr txBox="1"/>
          <p:nvPr/>
        </p:nvSpPr>
        <p:spPr>
          <a:xfrm>
            <a:off x="7422696" y="4197597"/>
            <a:ext cx="533400" cy="461665"/>
          </a:xfrm>
          <a:prstGeom prst="rect">
            <a:avLst/>
          </a:prstGeom>
          <a:noFill/>
        </p:spPr>
        <p:txBody>
          <a:bodyPr wrap="square" rtlCol="0">
            <a:spAutoFit/>
          </a:bodyPr>
          <a:lstStyle/>
          <a:p>
            <a:r>
              <a:rPr lang="en-US" sz="2400" dirty="0"/>
              <a:t>R</a:t>
            </a:r>
            <a:endParaRPr lang="en-US"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7351" y="4067072"/>
            <a:ext cx="1257300" cy="1021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Content Placeholder 1"/>
          <p:cNvSpPr>
            <a:spLocks noGrp="1"/>
          </p:cNvSpPr>
          <p:nvPr>
            <p:ph sz="half" idx="1"/>
          </p:nvPr>
        </p:nvSpPr>
        <p:spPr>
          <a:xfrm>
            <a:off x="0" y="1128713"/>
            <a:ext cx="3581400" cy="2288527"/>
          </a:xfrm>
        </p:spPr>
        <p:txBody>
          <a:bodyPr>
            <a:normAutofit fontScale="85000" lnSpcReduction="10000"/>
          </a:bodyPr>
          <a:lstStyle/>
          <a:p>
            <a:pPr marL="0" indent="0">
              <a:lnSpc>
                <a:spcPct val="110000"/>
              </a:lnSpc>
              <a:buNone/>
            </a:pPr>
            <a:r>
              <a:rPr lang="en-US" dirty="0"/>
              <a:t>A jogger runs 145 m in a direction 20.0° east of north and then 105 m in a direction 35.0° south of east. Determine the magnitude and direction of jogger's position from her starting point.</a:t>
            </a:r>
          </a:p>
        </p:txBody>
      </p:sp>
    </p:spTree>
    <p:extLst>
      <p:ext uri="{BB962C8B-B14F-4D97-AF65-F5344CB8AC3E}">
        <p14:creationId xmlns:p14="http://schemas.microsoft.com/office/powerpoint/2010/main" val="113923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animEffect transition="in" filter="fade">
                                      <p:cBhvr>
                                        <p:cTn id="9" dur="500"/>
                                        <p:tgtEl>
                                          <p:spTgt spid="307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3" grpId="0"/>
      <p:bldP spid="14" grpId="0"/>
      <p:bldP spid="15" grpId="0"/>
      <p:bldP spid="16"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01-07 Homework</a:t>
            </a:r>
          </a:p>
        </p:txBody>
      </p:sp>
      <p:sp>
        <p:nvSpPr>
          <p:cNvPr id="6" name="Content Placeholder 5"/>
          <p:cNvSpPr>
            <a:spLocks noGrp="1"/>
          </p:cNvSpPr>
          <p:nvPr>
            <p:ph sz="half" idx="2"/>
          </p:nvPr>
        </p:nvSpPr>
        <p:spPr/>
        <p:txBody>
          <a:bodyPr/>
          <a:lstStyle/>
          <a:p>
            <a:endParaRPr lang="en-US"/>
          </a:p>
        </p:txBody>
      </p:sp>
      <p:sp>
        <p:nvSpPr>
          <p:cNvPr id="7" name="Content Placeholder 1"/>
          <p:cNvSpPr>
            <a:spLocks noGrp="1"/>
          </p:cNvSpPr>
          <p:nvPr>
            <p:ph sz="half" idx="1"/>
          </p:nvPr>
        </p:nvSpPr>
        <p:spPr/>
        <p:txBody>
          <a:bodyPr>
            <a:normAutofit/>
          </a:bodyPr>
          <a:lstStyle/>
          <a:p>
            <a:r>
              <a:rPr lang="en-US" dirty="0"/>
              <a:t>Let’s add some arrows</a:t>
            </a:r>
          </a:p>
          <a:p>
            <a:endParaRPr lang="en-US" dirty="0"/>
          </a:p>
          <a:p>
            <a:r>
              <a:rPr lang="en-US" dirty="0"/>
              <a:t>Read 3.4</a:t>
            </a:r>
          </a:p>
        </p:txBody>
      </p:sp>
    </p:spTree>
    <p:extLst>
      <p:ext uri="{BB962C8B-B14F-4D97-AF65-F5344CB8AC3E}">
        <p14:creationId xmlns:p14="http://schemas.microsoft.com/office/powerpoint/2010/main" val="29596180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F9F-9A73-4954-807C-751D51CD298B}"/>
              </a:ext>
            </a:extLst>
          </p:cNvPr>
          <p:cNvSpPr>
            <a:spLocks noGrp="1"/>
          </p:cNvSpPr>
          <p:nvPr>
            <p:ph type="title"/>
          </p:nvPr>
        </p:nvSpPr>
        <p:spPr/>
        <p:txBody>
          <a:bodyPr/>
          <a:lstStyle/>
          <a:p>
            <a:r>
              <a:rPr lang="en-US" dirty="0"/>
              <a:t>01-08 Projectile Motion</a:t>
            </a:r>
          </a:p>
        </p:txBody>
      </p:sp>
      <p:sp>
        <p:nvSpPr>
          <p:cNvPr id="3" name="Text Placeholder 2">
            <a:extLst>
              <a:ext uri="{FF2B5EF4-FFF2-40B4-BE49-F238E27FC236}">
                <a16:creationId xmlns:a16="http://schemas.microsoft.com/office/drawing/2014/main" id="{6573A779-22C6-423B-85B6-AB011AEE10DA}"/>
              </a:ext>
            </a:extLst>
          </p:cNvPr>
          <p:cNvSpPr>
            <a:spLocks noGrp="1"/>
          </p:cNvSpPr>
          <p:nvPr>
            <p:ph type="body" idx="1"/>
          </p:nvPr>
        </p:nvSpPr>
        <p:spPr/>
        <p:txBody>
          <a:bodyPr/>
          <a:lstStyle/>
          <a:p>
            <a:r>
              <a:rPr lang="en-US" dirty="0"/>
              <a:t>In this lesson you will…</a:t>
            </a:r>
          </a:p>
          <a:p>
            <a:r>
              <a:rPr lang="en-US" dirty="0"/>
              <a:t>• Identify and explain the properties of a projectile, such as acceleration due to gravity, range, maximum height, and</a:t>
            </a:r>
          </a:p>
          <a:p>
            <a:r>
              <a:rPr lang="en-US" dirty="0"/>
              <a:t>trajectory.</a:t>
            </a:r>
          </a:p>
          <a:p>
            <a:r>
              <a:rPr lang="en-US" dirty="0"/>
              <a:t>• Determine the location and velocity of a projectile at different points in its trajectory.</a:t>
            </a:r>
          </a:p>
          <a:p>
            <a:r>
              <a:rPr lang="en-US" dirty="0"/>
              <a:t>• Apply the principle of independence of motion to solve projectile motion problems.</a:t>
            </a:r>
          </a:p>
        </p:txBody>
      </p:sp>
    </p:spTree>
    <p:extLst>
      <p:ext uri="{BB962C8B-B14F-4D97-AF65-F5344CB8AC3E}">
        <p14:creationId xmlns:p14="http://schemas.microsoft.com/office/powerpoint/2010/main" val="25596017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01-08 Projectile Motion</a:t>
            </a:r>
          </a:p>
        </p:txBody>
      </p:sp>
      <p:sp>
        <p:nvSpPr>
          <p:cNvPr id="7" name="Content Placeholder 1"/>
          <p:cNvSpPr>
            <a:spLocks noGrp="1"/>
          </p:cNvSpPr>
          <p:nvPr>
            <p:ph sz="half" idx="1"/>
          </p:nvPr>
        </p:nvSpPr>
        <p:spPr/>
        <p:txBody>
          <a:bodyPr>
            <a:normAutofit fontScale="77500" lnSpcReduction="20000"/>
          </a:bodyPr>
          <a:lstStyle/>
          <a:p>
            <a:pPr>
              <a:lnSpc>
                <a:spcPct val="120000"/>
              </a:lnSpc>
            </a:pPr>
            <a:r>
              <a:rPr lang="en-US" dirty="0"/>
              <a:t>Complete the lab on your worksheet.</a:t>
            </a:r>
          </a:p>
          <a:p>
            <a:pPr>
              <a:lnSpc>
                <a:spcPct val="120000"/>
              </a:lnSpc>
            </a:pPr>
            <a:endParaRPr lang="en-US" dirty="0"/>
          </a:p>
          <a:p>
            <a:pPr lvl="0">
              <a:lnSpc>
                <a:spcPct val="120000"/>
              </a:lnSpc>
            </a:pPr>
            <a:r>
              <a:rPr lang="en-US" dirty="0"/>
              <a:t>Use a pushpin to attach one end of the ruler into the corkboard so the end hangs over the corkboard. The ruler should be able to pivot on the pushpin.</a:t>
            </a:r>
          </a:p>
          <a:p>
            <a:pPr lvl="0">
              <a:lnSpc>
                <a:spcPct val="120000"/>
              </a:lnSpc>
            </a:pPr>
            <a:r>
              <a:rPr lang="en-US" dirty="0"/>
              <a:t>Place one washer on the ruler so that it hangs over the edge of the corkboard. The other washer should be placed near the edge of the corkboard.</a:t>
            </a:r>
          </a:p>
          <a:p>
            <a:pPr>
              <a:lnSpc>
                <a:spcPct val="120000"/>
              </a:lnSpc>
            </a:pPr>
            <a:endParaRPr lang="en-US" dirty="0"/>
          </a:p>
          <a:p>
            <a:pPr>
              <a:lnSpc>
                <a:spcPct val="120000"/>
              </a:lnSpc>
            </a:pPr>
            <a:endParaRPr lang="en-US" dirty="0"/>
          </a:p>
          <a:p>
            <a:pPr>
              <a:lnSpc>
                <a:spcPct val="120000"/>
              </a:lnSpc>
            </a:pPr>
            <a:endParaRPr lang="en-US" dirty="0"/>
          </a:p>
        </p:txBody>
      </p:sp>
      <p:pic>
        <p:nvPicPr>
          <p:cNvPr id="10" name="Content Placeholder 9"/>
          <p:cNvPicPr>
            <a:picLocks noGrp="1"/>
          </p:cNvPicPr>
          <p:nvPr>
            <p:ph sz="half" idx="2"/>
          </p:nvPr>
        </p:nvPicPr>
        <p:blipFill rotWithShape="1">
          <a:blip r:embed="rId3" cstate="print">
            <a:extLst>
              <a:ext uri="{28A0092B-C50C-407E-A947-70E740481C1C}">
                <a14:useLocalDpi xmlns:a14="http://schemas.microsoft.com/office/drawing/2010/main" val="0"/>
              </a:ext>
            </a:extLst>
          </a:blip>
          <a:srcRect t="17523" b="22818"/>
          <a:stretch/>
        </p:blipFill>
        <p:spPr bwMode="auto">
          <a:xfrm>
            <a:off x="4683479" y="1885950"/>
            <a:ext cx="4423917" cy="19811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710142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01-08 Projectile Motion</a:t>
            </a:r>
          </a:p>
        </p:txBody>
      </p:sp>
      <mc:AlternateContent xmlns:mc="http://schemas.openxmlformats.org/markup-compatibility/2006" xmlns:a14="http://schemas.microsoft.com/office/drawing/2010/main">
        <mc:Choice Requires="a14">
          <p:sp>
            <p:nvSpPr>
              <p:cNvPr id="7" name="Content Placeholder 1"/>
              <p:cNvSpPr>
                <a:spLocks noGrp="1"/>
              </p:cNvSpPr>
              <p:nvPr>
                <p:ph sz="half" idx="1"/>
              </p:nvPr>
            </p:nvSpPr>
            <p:spPr/>
            <p:txBody>
              <a:bodyPr>
                <a:normAutofit fontScale="70000" lnSpcReduction="20000"/>
              </a:bodyPr>
              <a:lstStyle/>
              <a:p>
                <a:pPr>
                  <a:lnSpc>
                    <a:spcPct val="120000"/>
                  </a:lnSpc>
                </a:pPr>
                <a:r>
                  <a:rPr lang="en-US" dirty="0"/>
                  <a:t>Objects in flight only under influence of gravity</a:t>
                </a:r>
              </a:p>
              <a:p>
                <a:pPr>
                  <a:lnSpc>
                    <a:spcPct val="120000"/>
                  </a:lnSpc>
                </a:pPr>
                <a:r>
                  <a:rPr lang="en-US" dirty="0"/>
                  <a:t>x and y components are independent</a:t>
                </a:r>
              </a:p>
              <a:p>
                <a:pPr lvl="1">
                  <a:lnSpc>
                    <a:spcPct val="120000"/>
                  </a:lnSpc>
                </a:pPr>
                <a:r>
                  <a:rPr lang="en-US" dirty="0"/>
                  <a:t>Time is only quantity that is the same in both dimensions</a:t>
                </a:r>
              </a:p>
              <a:p>
                <a:pPr>
                  <a:lnSpc>
                    <a:spcPct val="120000"/>
                  </a:lnSpc>
                </a:pPr>
                <a:r>
                  <a:rPr lang="en-US" dirty="0"/>
                  <a:t>x-component velocity constant since nothing pulling it sideways</a:t>
                </a:r>
              </a:p>
              <a:p>
                <a:pPr lvl="1">
                  <a:lnSpc>
                    <a:spcPct val="120000"/>
                  </a:lnSpc>
                </a:pPr>
                <a:r>
                  <a:rPr lang="en-US" dirty="0"/>
                  <a:t>Use </a:t>
                </a:r>
                <a14:m>
                  <m:oMath xmlns:m="http://schemas.openxmlformats.org/officeDocument/2006/math">
                    <m:r>
                      <a:rPr lang="en-US" b="0" i="1" smtClean="0">
                        <a:latin typeface="Cambria Math"/>
                      </a:rPr>
                      <m:t>𝑥</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sub>
                    </m:sSub>
                    <m:r>
                      <a:rPr lang="en-US" b="0" i="1" smtClean="0">
                        <a:latin typeface="Cambria Math"/>
                      </a:rPr>
                      <m:t>𝑡</m:t>
                    </m:r>
                  </m:oMath>
                </a14:m>
                <a:endParaRPr lang="en-US" dirty="0"/>
              </a:p>
              <a:p>
                <a:pPr>
                  <a:lnSpc>
                    <a:spcPct val="120000"/>
                  </a:lnSpc>
                </a:pPr>
                <a:r>
                  <a:rPr lang="en-US" dirty="0"/>
                  <a:t>y-component changes because gravity pulling it down</a:t>
                </a:r>
              </a:p>
              <a:p>
                <a:pPr lvl="1">
                  <a:lnSpc>
                    <a:spcPct val="120000"/>
                  </a:lnSpc>
                </a:pPr>
                <a:r>
                  <a:rPr lang="en-US" dirty="0"/>
                  <a:t>Use equations of kinematics</a:t>
                </a:r>
              </a:p>
              <a:p>
                <a:pPr>
                  <a:lnSpc>
                    <a:spcPct val="120000"/>
                  </a:lnSpc>
                </a:pPr>
                <a:endParaRPr lang="en-US" dirty="0"/>
              </a:p>
            </p:txBody>
          </p:sp>
        </mc:Choice>
        <mc:Fallback xmlns="">
          <p:sp>
            <p:nvSpPr>
              <p:cNvPr id="7" name="Content Placeholder 1"/>
              <p:cNvSpPr>
                <a:spLocks noGrp="1" noRot="1" noChangeAspect="1" noMove="1" noResize="1" noEditPoints="1" noAdjustHandles="1" noChangeArrowheads="1" noChangeShapeType="1" noTextEdit="1"/>
              </p:cNvSpPr>
              <p:nvPr>
                <p:ph sz="half" idx="1"/>
              </p:nvPr>
            </p:nvSpPr>
            <p:spPr>
              <a:blipFill>
                <a:blip r:embed="rId3"/>
                <a:stretch>
                  <a:fillRect l="-675" t="-522" r="-675"/>
                </a:stretch>
              </a:blipFill>
            </p:spPr>
            <p:txBody>
              <a:bodyPr/>
              <a:lstStyle/>
              <a:p>
                <a:r>
                  <a:rPr lang="en-US">
                    <a:noFill/>
                  </a:rPr>
                  <a:t> </a:t>
                </a:r>
              </a:p>
            </p:txBody>
          </p:sp>
        </mc:Fallback>
      </mc:AlternateContent>
      <p:pic>
        <p:nvPicPr>
          <p:cNvPr id="8" name="Picture Placeholder 1"/>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b="53628"/>
          <a:stretch/>
        </p:blipFill>
        <p:spPr>
          <a:xfrm>
            <a:off x="4665805" y="1128712"/>
            <a:ext cx="4780163" cy="3271838"/>
          </a:xfrm>
        </p:spPr>
      </p:pic>
    </p:spTree>
    <p:extLst>
      <p:ext uri="{BB962C8B-B14F-4D97-AF65-F5344CB8AC3E}">
        <p14:creationId xmlns:p14="http://schemas.microsoft.com/office/powerpoint/2010/main" val="351499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01-01 Introduction, Units, and Uncertainty</a:t>
            </a:r>
            <a:endParaRPr lang="en-US" sz="3600" dirty="0"/>
          </a:p>
        </p:txBody>
      </p:sp>
      <p:sp>
        <p:nvSpPr>
          <p:cNvPr id="7" name="Content Placeholder 6"/>
          <p:cNvSpPr>
            <a:spLocks noGrp="1"/>
          </p:cNvSpPr>
          <p:nvPr>
            <p:ph sz="half" idx="1"/>
          </p:nvPr>
        </p:nvSpPr>
        <p:spPr/>
        <p:txBody>
          <a:bodyPr>
            <a:normAutofit fontScale="62500" lnSpcReduction="20000"/>
          </a:bodyPr>
          <a:lstStyle/>
          <a:p>
            <a:r>
              <a:rPr lang="en-US" dirty="0"/>
              <a:t>Units</a:t>
            </a:r>
          </a:p>
          <a:p>
            <a:pPr lvl="1"/>
            <a:r>
              <a:rPr lang="en-US" dirty="0"/>
              <a:t>USA uses English system as was used by the British Empire</a:t>
            </a:r>
          </a:p>
          <a:p>
            <a:pPr lvl="1"/>
            <a:r>
              <a:rPr lang="en-US" dirty="0"/>
              <a:t>Rest of world uses SI system (International System or Metric System)</a:t>
            </a:r>
          </a:p>
          <a:p>
            <a:endParaRPr lang="en-US" dirty="0"/>
          </a:p>
          <a:p>
            <a:r>
              <a:rPr lang="en-US" dirty="0"/>
              <a:t>Fundamental Units - Can only be defined by procedure to measure them</a:t>
            </a:r>
          </a:p>
          <a:p>
            <a:pPr lvl="1"/>
            <a:r>
              <a:rPr lang="en-US" dirty="0"/>
              <a:t>Time = second (s)</a:t>
            </a:r>
          </a:p>
          <a:p>
            <a:pPr lvl="1"/>
            <a:r>
              <a:rPr lang="en-US" dirty="0"/>
              <a:t>Distance = meter (m)</a:t>
            </a:r>
          </a:p>
          <a:p>
            <a:pPr lvl="1"/>
            <a:r>
              <a:rPr lang="en-US" dirty="0"/>
              <a:t>Mass = kilogram (kg)</a:t>
            </a:r>
          </a:p>
          <a:p>
            <a:pPr lvl="1"/>
            <a:r>
              <a:rPr lang="en-US" dirty="0"/>
              <a:t>Electric Current = ampere (A)</a:t>
            </a:r>
          </a:p>
          <a:p>
            <a:pPr lvl="1"/>
            <a:endParaRPr lang="en-US" dirty="0"/>
          </a:p>
          <a:p>
            <a:pPr lvl="1"/>
            <a:endParaRPr lang="en-US" dirty="0"/>
          </a:p>
          <a:p>
            <a:r>
              <a:rPr lang="en-US" dirty="0"/>
              <a:t>All other units are derived from these 4</a:t>
            </a:r>
          </a:p>
          <a:p>
            <a:pPr lvl="1"/>
            <a:endParaRPr lang="en-US" dirty="0"/>
          </a:p>
          <a:p>
            <a:endParaRPr lang="en-US" dirty="0"/>
          </a:p>
        </p:txBody>
      </p:sp>
      <p:pic>
        <p:nvPicPr>
          <p:cNvPr id="9" name="Picture Placeholder 1"/>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27295" y="1268127"/>
            <a:ext cx="3718560" cy="3224784"/>
          </a:xfrm>
          <a:prstGeom prst="rect">
            <a:avLst/>
          </a:prstGeom>
        </p:spPr>
      </p:pic>
      <p:pic>
        <p:nvPicPr>
          <p:cNvPr id="5" name="Picture Placeholder 1"/>
          <p:cNvPicPr>
            <a:picLocks noChangeAspect="1"/>
          </p:cNvPicPr>
          <p:nvPr/>
        </p:nvPicPr>
        <p:blipFill rotWithShape="1">
          <a:blip r:embed="rId4" cstate="print">
            <a:extLst>
              <a:ext uri="{28A0092B-C50C-407E-A947-70E740481C1C}">
                <a14:useLocalDpi xmlns:a14="http://schemas.microsoft.com/office/drawing/2010/main" val="0"/>
              </a:ext>
            </a:extLst>
          </a:blip>
          <a:srcRect l="-279" r="-64"/>
          <a:stretch/>
        </p:blipFill>
        <p:spPr>
          <a:xfrm>
            <a:off x="5027294" y="1268127"/>
            <a:ext cx="3681161" cy="2751423"/>
          </a:xfrm>
          <a:prstGeom prst="rect">
            <a:avLst/>
          </a:prstGeom>
        </p:spPr>
      </p:pic>
      <p:pic>
        <p:nvPicPr>
          <p:cNvPr id="6" name="Picture Placeholder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9817" y="2705227"/>
            <a:ext cx="6996113" cy="1314323"/>
          </a:xfrm>
          <a:prstGeom prst="rect">
            <a:avLst/>
          </a:prstGeom>
        </p:spPr>
      </p:pic>
    </p:spTree>
    <p:extLst>
      <p:ext uri="{BB962C8B-B14F-4D97-AF65-F5344CB8AC3E}">
        <p14:creationId xmlns:p14="http://schemas.microsoft.com/office/powerpoint/2010/main" val="168120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par>
                          <p:cTn id="15" fill="hold">
                            <p:stCondLst>
                              <p:cond delay="0"/>
                            </p:stCondLst>
                            <p:childTnLst>
                              <p:par>
                                <p:cTn id="16" presetID="10" presetClass="exit" presetSubtype="0" fill="hold" nodeType="after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xEl>
                                              <p:pRg st="6" end="6"/>
                                            </p:txEl>
                                          </p:spTgt>
                                        </p:tgtEl>
                                        <p:attrNameLst>
                                          <p:attrName>style.visibility</p:attrName>
                                        </p:attrNameLst>
                                      </p:cBhvr>
                                      <p:to>
                                        <p:strVal val="visible"/>
                                      </p:to>
                                    </p:set>
                                  </p:childTnLst>
                                </p:cTn>
                              </p:par>
                              <p:par>
                                <p:cTn id="33" presetID="10" presetClass="exit" presetSubtype="0" fill="hold" nodeType="with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01-08 Projectile Motion</a:t>
            </a:r>
          </a:p>
        </p:txBody>
      </p:sp>
      <mc:AlternateContent xmlns:mc="http://schemas.openxmlformats.org/markup-compatibility/2006" xmlns:a14="http://schemas.microsoft.com/office/drawing/2010/main">
        <mc:Choice Requires="a14">
          <p:sp>
            <p:nvSpPr>
              <p:cNvPr id="7" name="Content Placeholder 1"/>
              <p:cNvSpPr>
                <a:spLocks noGrp="1"/>
              </p:cNvSpPr>
              <p:nvPr>
                <p:ph idx="1"/>
              </p:nvPr>
            </p:nvSpPr>
            <p:spPr/>
            <p:txBody>
              <a:bodyPr/>
              <a:lstStyle/>
              <a:p>
                <a:r>
                  <a:rPr lang="en-US" dirty="0"/>
                  <a:t>If the starting and ending heights are the same, the distance the object goes can be found with the range equation</a:t>
                </a:r>
              </a:p>
              <a:p>
                <a:pPr marL="0" indent="0">
                  <a:buNone/>
                </a:pPr>
                <a:endParaRPr lang="en-US" b="0" i="1" dirty="0">
                  <a:latin typeface="Cambria Math"/>
                </a:endParaRP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a:rPr>
                        <m:t>𝑟</m:t>
                      </m:r>
                      <m:r>
                        <a:rPr lang="en-US" b="0" i="1" smtClean="0">
                          <a:latin typeface="Cambria Math"/>
                        </a:rPr>
                        <m:t>=</m:t>
                      </m:r>
                      <m:f>
                        <m:fPr>
                          <m:ctrlPr>
                            <a:rPr lang="en-US" b="0" i="1" smtClean="0">
                              <a:latin typeface="Cambria Math" panose="02040503050406030204" pitchFamily="18" charset="0"/>
                            </a:rPr>
                          </m:ctrlPr>
                        </m:fPr>
                        <m:num>
                          <m:sSubSup>
                            <m:sSubSupPr>
                              <m:ctrlPr>
                                <a:rPr lang="en-US" b="0" i="1" smtClean="0">
                                  <a:latin typeface="Cambria Math" panose="02040503050406030204" pitchFamily="18" charset="0"/>
                                </a:rPr>
                              </m:ctrlPr>
                            </m:sSubSupPr>
                            <m:e>
                              <m:r>
                                <a:rPr lang="en-US" b="0" i="1" smtClean="0">
                                  <a:latin typeface="Cambria Math"/>
                                </a:rPr>
                                <m:t>𝑣</m:t>
                              </m:r>
                            </m:e>
                            <m:sub>
                              <m:r>
                                <a:rPr lang="en-US" b="0" i="1" smtClean="0">
                                  <a:latin typeface="Cambria Math"/>
                                </a:rPr>
                                <m:t>0</m:t>
                              </m:r>
                            </m:sub>
                            <m:sup>
                              <m:r>
                                <a:rPr lang="en-US" b="0" i="1" smtClean="0">
                                  <a:latin typeface="Cambria Math"/>
                                </a:rPr>
                                <m:t>2</m:t>
                              </m:r>
                            </m:sup>
                          </m:sSubSup>
                          <m:func>
                            <m:funcPr>
                              <m:ctrlPr>
                                <a:rPr lang="en-US" b="0" i="1" smtClean="0">
                                  <a:latin typeface="Cambria Math" panose="02040503050406030204" pitchFamily="18" charset="0"/>
                                </a:rPr>
                              </m:ctrlPr>
                            </m:funcPr>
                            <m:fName>
                              <m:r>
                                <m:rPr>
                                  <m:sty m:val="p"/>
                                </m:rPr>
                                <a:rPr lang="en-US" b="0" i="0" smtClean="0">
                                  <a:latin typeface="Cambria Math"/>
                                </a:rPr>
                                <m:t>sin</m:t>
                              </m:r>
                            </m:fName>
                            <m:e>
                              <m:r>
                                <a:rPr lang="en-US" b="0" i="1" smtClean="0">
                                  <a:latin typeface="Cambria Math"/>
                                </a:rPr>
                                <m:t>2</m:t>
                              </m:r>
                              <m:r>
                                <a:rPr lang="en-US" b="0" i="1" smtClean="0">
                                  <a:latin typeface="Cambria Math"/>
                                </a:rPr>
                                <m:t>𝜃</m:t>
                              </m:r>
                            </m:e>
                          </m:func>
                        </m:num>
                        <m:den>
                          <m:r>
                            <a:rPr lang="en-US" b="0" i="1" smtClean="0">
                              <a:latin typeface="Cambria Math"/>
                            </a:rPr>
                            <m:t>𝑔</m:t>
                          </m:r>
                        </m:den>
                      </m:f>
                    </m:oMath>
                  </m:oMathPara>
                </a14:m>
                <a:endParaRPr lang="en-US" dirty="0"/>
              </a:p>
            </p:txBody>
          </p:sp>
        </mc:Choice>
        <mc:Fallback xmlns="">
          <p:sp>
            <p:nvSpPr>
              <p:cNvPr id="7" name="Content Placeholder 1"/>
              <p:cNvSpPr>
                <a:spLocks noGrp="1" noRot="1" noChangeAspect="1" noMove="1" noResize="1" noEditPoints="1" noAdjustHandles="1" noChangeArrowheads="1" noChangeShapeType="1" noTextEdit="1"/>
              </p:cNvSpPr>
              <p:nvPr>
                <p:ph idx="1"/>
              </p:nvPr>
            </p:nvSpPr>
            <p:spPr>
              <a:blipFill>
                <a:blip r:embed="rId3"/>
                <a:stretch>
                  <a:fillRect l="-867" t="-1361"/>
                </a:stretch>
              </a:blipFill>
            </p:spPr>
            <p:txBody>
              <a:bodyPr/>
              <a:lstStyle/>
              <a:p>
                <a:r>
                  <a:rPr lang="en-US">
                    <a:noFill/>
                  </a:rPr>
                  <a:t> </a:t>
                </a:r>
              </a:p>
            </p:txBody>
          </p:sp>
        </mc:Fallback>
      </mc:AlternateContent>
    </p:spTree>
    <p:extLst>
      <p:ext uri="{BB962C8B-B14F-4D97-AF65-F5344CB8AC3E}">
        <p14:creationId xmlns:p14="http://schemas.microsoft.com/office/powerpoint/2010/main" val="2740328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01-08 Projectile Motion</a:t>
            </a:r>
          </a:p>
        </p:txBody>
      </p:sp>
      <mc:AlternateContent xmlns:mc="http://schemas.openxmlformats.org/markup-compatibility/2006" xmlns:a14="http://schemas.microsoft.com/office/drawing/2010/main">
        <mc:Choice Requires="a14">
          <p:sp>
            <p:nvSpPr>
              <p:cNvPr id="7" name="Content Placeholder 1"/>
              <p:cNvSpPr>
                <a:spLocks noGrp="1"/>
              </p:cNvSpPr>
              <p:nvPr>
                <p:ph sz="half" idx="1"/>
              </p:nvPr>
            </p:nvSpPr>
            <p:spPr/>
            <p:txBody>
              <a:bodyPr>
                <a:normAutofit fontScale="92500"/>
              </a:bodyPr>
              <a:lstStyle/>
              <a:p>
                <a:r>
                  <a:rPr lang="en-US" dirty="0"/>
                  <a:t>A meatball with v = 5.0 m/s rolls off a 1.0 m high table.  How long does it take to hit the floor?</a:t>
                </a:r>
              </a:p>
              <a:p>
                <a:endParaRPr lang="en-US" dirty="0"/>
              </a:p>
              <a:p>
                <a:r>
                  <a:rPr lang="en-US" dirty="0"/>
                  <a:t>y-motion only</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r>
                          <a:rPr lang="en-US" b="0" i="1" smtClean="0">
                            <a:latin typeface="Cambria Math"/>
                          </a:rPr>
                          <m:t>𝑦</m:t>
                        </m:r>
                      </m:sub>
                    </m:sSub>
                    <m:r>
                      <a:rPr lang="en-US" b="0" i="1" smtClean="0">
                        <a:latin typeface="Cambria Math"/>
                      </a:rPr>
                      <m:t>=0</m:t>
                    </m:r>
                    <m:f>
                      <m:fPr>
                        <m:ctrlPr>
                          <a:rPr lang="en-US" b="0" i="1" smtClean="0">
                            <a:latin typeface="Cambria Math" panose="02040503050406030204" pitchFamily="18" charset="0"/>
                          </a:rPr>
                        </m:ctrlPr>
                      </m:fPr>
                      <m:num>
                        <m:r>
                          <a:rPr lang="en-US" b="0" i="1" smtClean="0">
                            <a:latin typeface="Cambria Math"/>
                          </a:rPr>
                          <m:t>𝑚</m:t>
                        </m:r>
                      </m:num>
                      <m:den>
                        <m:r>
                          <a:rPr lang="en-US" b="0" i="1" smtClean="0">
                            <a:latin typeface="Cambria Math"/>
                          </a:rPr>
                          <m:t>𝑠</m:t>
                        </m:r>
                      </m:den>
                    </m:f>
                    <m:r>
                      <a:rPr lang="en-US" b="0" i="1" smtClean="0">
                        <a:latin typeface="Cambria Math"/>
                      </a:rPr>
                      <m:t>, </m:t>
                    </m:r>
                    <m:sSub>
                      <m:sSubPr>
                        <m:ctrlPr>
                          <a:rPr lang="en-US" b="0" i="1" smtClean="0">
                            <a:latin typeface="Cambria Math" panose="02040503050406030204" pitchFamily="18" charset="0"/>
                          </a:rPr>
                        </m:ctrlPr>
                      </m:sSubPr>
                      <m:e>
                        <m:r>
                          <a:rPr lang="en-US" b="0" i="1" smtClean="0">
                            <a:latin typeface="Cambria Math"/>
                          </a:rPr>
                          <m:t>𝑦</m:t>
                        </m:r>
                      </m:e>
                      <m:sub>
                        <m:r>
                          <a:rPr lang="en-US" b="0" i="1" smtClean="0">
                            <a:latin typeface="Cambria Math"/>
                          </a:rPr>
                          <m:t>0</m:t>
                        </m:r>
                      </m:sub>
                    </m:sSub>
                    <m:r>
                      <a:rPr lang="en-US" b="0" i="1" smtClean="0">
                        <a:latin typeface="Cambria Math"/>
                      </a:rPr>
                      <m:t>=1.0 </m:t>
                    </m:r>
                    <m:r>
                      <a:rPr lang="en-US" b="0" i="1" smtClean="0">
                        <a:latin typeface="Cambria Math"/>
                      </a:rPr>
                      <m:t>𝑚</m:t>
                    </m:r>
                    <m:r>
                      <a:rPr lang="en-US" b="0" i="1" smtClean="0">
                        <a:latin typeface="Cambria Math"/>
                      </a:rPr>
                      <m:t>,  </m:t>
                    </m:r>
                  </m:oMath>
                </a14:m>
                <a:br>
                  <a:rPr lang="en-US" b="0" i="1" dirty="0">
                    <a:latin typeface="Cambria Math"/>
                  </a:rPr>
                </a:br>
                <a14:m>
                  <m:oMath xmlns:m="http://schemas.openxmlformats.org/officeDocument/2006/math">
                    <m:r>
                      <a:rPr lang="en-US" b="0" i="1" smtClean="0">
                        <a:latin typeface="Cambria Math"/>
                      </a:rPr>
                      <m:t>𝑦</m:t>
                    </m:r>
                    <m:r>
                      <a:rPr lang="en-US" b="0" i="1" smtClean="0">
                        <a:latin typeface="Cambria Math"/>
                      </a:rPr>
                      <m:t>=0 </m:t>
                    </m:r>
                    <m:r>
                      <a:rPr lang="en-US" b="0" i="1" smtClean="0">
                        <a:latin typeface="Cambria Math"/>
                      </a:rPr>
                      <m:t>𝑚</m:t>
                    </m:r>
                    <m:r>
                      <a:rPr lang="en-US" b="0" i="1" smtClean="0">
                        <a:latin typeface="Cambria Math"/>
                      </a:rPr>
                      <m:t>, </m:t>
                    </m:r>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𝑦</m:t>
                        </m:r>
                      </m:sub>
                    </m:sSub>
                    <m:r>
                      <a:rPr lang="en-US" b="0" i="1" smtClean="0">
                        <a:latin typeface="Cambria Math"/>
                      </a:rPr>
                      <m:t>=−9.8</m:t>
                    </m:r>
                    <m:f>
                      <m:fPr>
                        <m:ctrlPr>
                          <a:rPr lang="en-US" b="0" i="1" smtClean="0">
                            <a:latin typeface="Cambria Math" panose="02040503050406030204" pitchFamily="18" charset="0"/>
                          </a:rPr>
                        </m:ctrlPr>
                      </m:fPr>
                      <m:num>
                        <m:r>
                          <a:rPr lang="en-US" b="0" i="1" smtClean="0">
                            <a:latin typeface="Cambria Math"/>
                          </a:rPr>
                          <m:t>𝑚</m:t>
                        </m:r>
                      </m:num>
                      <m:den>
                        <m:sSup>
                          <m:sSupPr>
                            <m:ctrlPr>
                              <a:rPr lang="en-US" b="0" i="1" smtClean="0">
                                <a:latin typeface="Cambria Math" panose="02040503050406030204" pitchFamily="18" charset="0"/>
                              </a:rPr>
                            </m:ctrlPr>
                          </m:sSupPr>
                          <m:e>
                            <m:r>
                              <a:rPr lang="en-US" b="0" i="1" smtClean="0">
                                <a:latin typeface="Cambria Math"/>
                              </a:rPr>
                              <m:t>𝑠</m:t>
                            </m:r>
                          </m:e>
                          <m:sup>
                            <m:r>
                              <a:rPr lang="en-US" b="0" i="1" smtClean="0">
                                <a:latin typeface="Cambria Math"/>
                              </a:rPr>
                              <m:t>2</m:t>
                            </m:r>
                          </m:sup>
                        </m:sSup>
                      </m:den>
                    </m:f>
                    <m:r>
                      <a:rPr lang="en-US" b="0" i="1" smtClean="0">
                        <a:latin typeface="Cambria Math"/>
                      </a:rPr>
                      <m:t>, </m:t>
                    </m:r>
                    <m:r>
                      <a:rPr lang="en-US" b="0" i="1" smtClean="0">
                        <a:latin typeface="Cambria Math"/>
                      </a:rPr>
                      <m:t>𝑡</m:t>
                    </m:r>
                    <m:r>
                      <a:rPr lang="en-US" b="0" i="1" smtClean="0">
                        <a:latin typeface="Cambria Math"/>
                      </a:rPr>
                      <m:t>= ?</m:t>
                    </m:r>
                  </m:oMath>
                </a14:m>
                <a:endParaRPr lang="en-US" dirty="0"/>
              </a:p>
              <a:p>
                <a14:m>
                  <m:oMath xmlns:m="http://schemas.openxmlformats.org/officeDocument/2006/math">
                    <m:r>
                      <a:rPr lang="en-US" b="0" i="1" smtClean="0">
                        <a:latin typeface="Cambria Math"/>
                      </a:rPr>
                      <m:t>𝑦</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2</m:t>
                        </m:r>
                      </m:den>
                    </m:f>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𝑦</m:t>
                        </m:r>
                      </m:sub>
                    </m:sSub>
                    <m:sSup>
                      <m:sSupPr>
                        <m:ctrlPr>
                          <a:rPr lang="en-US" b="0" i="1" smtClean="0">
                            <a:latin typeface="Cambria Math" panose="02040503050406030204" pitchFamily="18" charset="0"/>
                          </a:rPr>
                        </m:ctrlPr>
                      </m:sSupPr>
                      <m:e>
                        <m:r>
                          <a:rPr lang="en-US" b="0" i="1" smtClean="0">
                            <a:latin typeface="Cambria Math"/>
                          </a:rPr>
                          <m:t>𝑡</m:t>
                        </m:r>
                      </m:e>
                      <m:sup>
                        <m:r>
                          <a:rPr lang="en-US" b="0" i="1" smtClean="0">
                            <a:latin typeface="Cambria Math"/>
                          </a:rPr>
                          <m:t>2</m:t>
                        </m:r>
                      </m:sup>
                    </m:sSup>
                    <m:sSub>
                      <m:sSubPr>
                        <m:ctrlPr>
                          <a:rPr lang="en-US" b="0" i="1" smtClean="0">
                            <a:latin typeface="Cambria Math" panose="02040503050406030204" pitchFamily="18" charset="0"/>
                          </a:rPr>
                        </m:ctrlPr>
                      </m:sSubPr>
                      <m:e>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r>
                              <a:rPr lang="en-US" b="0" i="1" smtClean="0">
                                <a:latin typeface="Cambria Math"/>
                              </a:rPr>
                              <m:t>𝑦</m:t>
                            </m:r>
                          </m:sub>
                        </m:sSub>
                        <m:r>
                          <a:rPr lang="en-US" b="0" i="1" smtClean="0">
                            <a:latin typeface="Cambria Math"/>
                          </a:rPr>
                          <m:t>𝑡</m:t>
                        </m:r>
                        <m:r>
                          <a:rPr lang="en-US" b="0" i="1" smtClean="0">
                            <a:latin typeface="Cambria Math"/>
                          </a:rPr>
                          <m:t>+</m:t>
                        </m:r>
                        <m:r>
                          <m:rPr>
                            <m:nor/>
                          </m:rPr>
                          <a:rPr lang="en-US" dirty="0"/>
                          <m:t> </m:t>
                        </m:r>
                        <m:r>
                          <a:rPr lang="en-US" b="0" i="1" smtClean="0">
                            <a:latin typeface="Cambria Math"/>
                          </a:rPr>
                          <m:t>𝑦</m:t>
                        </m:r>
                      </m:e>
                      <m:sub>
                        <m:r>
                          <a:rPr lang="en-US" b="0" i="1" smtClean="0">
                            <a:latin typeface="Cambria Math"/>
                          </a:rPr>
                          <m:t>0</m:t>
                        </m:r>
                      </m:sub>
                    </m:sSub>
                  </m:oMath>
                </a14:m>
                <a:endParaRPr lang="en-US" dirty="0"/>
              </a:p>
            </p:txBody>
          </p:sp>
        </mc:Choice>
        <mc:Fallback xmlns="">
          <p:sp>
            <p:nvSpPr>
              <p:cNvPr id="7" name="Content Placeholder 1"/>
              <p:cNvSpPr>
                <a:spLocks noGrp="1" noRot="1" noChangeAspect="1" noMove="1" noResize="1" noEditPoints="1" noAdjustHandles="1" noChangeArrowheads="1" noChangeShapeType="1" noTextEdit="1"/>
              </p:cNvSpPr>
              <p:nvPr>
                <p:ph sz="half" idx="1"/>
              </p:nvPr>
            </p:nvSpPr>
            <p:spPr>
              <a:blipFill>
                <a:blip r:embed="rId3"/>
                <a:stretch>
                  <a:fillRect l="-1484" t="-22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ontent Placeholder 2"/>
              <p:cNvSpPr>
                <a:spLocks noGrp="1"/>
              </p:cNvSpPr>
              <p:nvPr>
                <p:ph sz="half" idx="2"/>
              </p:nvPr>
            </p:nvSpPr>
            <p:spPr/>
            <p:txBody>
              <a:bodyPr>
                <a:normAutofit fontScale="92500"/>
              </a:bodyPr>
              <a:lstStyle/>
              <a:p>
                <a14:m>
                  <m:oMath xmlns:m="http://schemas.openxmlformats.org/officeDocument/2006/math">
                    <m:r>
                      <a:rPr lang="en-US" sz="2000" b="0" i="1" smtClean="0">
                        <a:latin typeface="Cambria Math"/>
                      </a:rPr>
                      <m:t>0 </m:t>
                    </m:r>
                    <m:r>
                      <a:rPr lang="en-US" sz="2000" b="0" i="1" smtClean="0">
                        <a:latin typeface="Cambria Math"/>
                      </a:rPr>
                      <m:t>𝑚</m:t>
                    </m:r>
                    <m:r>
                      <a:rPr lang="en-US" sz="2000" b="0" i="1" smtClean="0">
                        <a:latin typeface="Cambria Math"/>
                      </a:rPr>
                      <m:t>=</m:t>
                    </m:r>
                    <m:f>
                      <m:fPr>
                        <m:ctrlPr>
                          <a:rPr lang="en-US" sz="2000" b="0" i="1" smtClean="0">
                            <a:latin typeface="Cambria Math" panose="02040503050406030204" pitchFamily="18" charset="0"/>
                          </a:rPr>
                        </m:ctrlPr>
                      </m:fPr>
                      <m:num>
                        <m:r>
                          <a:rPr lang="en-US" sz="2000" b="0" i="1" smtClean="0">
                            <a:latin typeface="Cambria Math"/>
                          </a:rPr>
                          <m:t>1</m:t>
                        </m:r>
                      </m:num>
                      <m:den>
                        <m:r>
                          <a:rPr lang="en-US" sz="2000" b="0" i="1" smtClean="0">
                            <a:latin typeface="Cambria Math"/>
                          </a:rPr>
                          <m:t>2</m:t>
                        </m:r>
                      </m:den>
                    </m:f>
                    <m:d>
                      <m:dPr>
                        <m:ctrlPr>
                          <a:rPr lang="en-US" sz="2000" b="0" i="1" smtClean="0">
                            <a:latin typeface="Cambria Math" panose="02040503050406030204" pitchFamily="18" charset="0"/>
                          </a:rPr>
                        </m:ctrlPr>
                      </m:dPr>
                      <m:e>
                        <m:r>
                          <a:rPr lang="en-US" sz="2000" b="0" i="1" smtClean="0">
                            <a:latin typeface="Cambria Math"/>
                          </a:rPr>
                          <m:t>−9.8</m:t>
                        </m:r>
                        <m:f>
                          <m:fPr>
                            <m:ctrlPr>
                              <a:rPr lang="en-US" sz="2000" b="0" i="1" smtClean="0">
                                <a:latin typeface="Cambria Math" panose="02040503050406030204" pitchFamily="18" charset="0"/>
                              </a:rPr>
                            </m:ctrlPr>
                          </m:fPr>
                          <m:num>
                            <m:r>
                              <a:rPr lang="en-US" sz="2000" b="0" i="1" smtClean="0">
                                <a:latin typeface="Cambria Math"/>
                              </a:rPr>
                              <m:t>𝑚</m:t>
                            </m:r>
                          </m:num>
                          <m:den>
                            <m:sSup>
                              <m:sSupPr>
                                <m:ctrlPr>
                                  <a:rPr lang="en-US" sz="2000" b="0" i="1" smtClean="0">
                                    <a:latin typeface="Cambria Math" panose="02040503050406030204" pitchFamily="18" charset="0"/>
                                  </a:rPr>
                                </m:ctrlPr>
                              </m:sSupPr>
                              <m:e>
                                <m:r>
                                  <a:rPr lang="en-US" sz="2000" b="0" i="1" smtClean="0">
                                    <a:latin typeface="Cambria Math"/>
                                  </a:rPr>
                                  <m:t>𝑠</m:t>
                                </m:r>
                              </m:e>
                              <m:sup>
                                <m:r>
                                  <a:rPr lang="en-US" sz="2000" b="0" i="1" smtClean="0">
                                    <a:latin typeface="Cambria Math"/>
                                  </a:rPr>
                                  <m:t>2</m:t>
                                </m:r>
                              </m:sup>
                            </m:sSup>
                          </m:den>
                        </m:f>
                      </m:e>
                    </m:d>
                    <m:sSup>
                      <m:sSupPr>
                        <m:ctrlPr>
                          <a:rPr lang="en-US" sz="2000" b="0" i="1" smtClean="0">
                            <a:latin typeface="Cambria Math" panose="02040503050406030204" pitchFamily="18" charset="0"/>
                          </a:rPr>
                        </m:ctrlPr>
                      </m:sSupPr>
                      <m:e>
                        <m:r>
                          <a:rPr lang="en-US" sz="2000" b="0" i="1" smtClean="0">
                            <a:latin typeface="Cambria Math"/>
                          </a:rPr>
                          <m:t>𝑡</m:t>
                        </m:r>
                      </m:e>
                      <m:sup>
                        <m:r>
                          <a:rPr lang="en-US" sz="2000" b="0" i="1" smtClean="0">
                            <a:latin typeface="Cambria Math"/>
                          </a:rPr>
                          <m:t>2</m:t>
                        </m:r>
                      </m:sup>
                    </m:sSup>
                    <m:r>
                      <a:rPr lang="en-US" sz="2000" b="0" i="1" smtClean="0">
                        <a:latin typeface="Cambria Math"/>
                      </a:rPr>
                      <m:t>+0</m:t>
                    </m:r>
                    <m:f>
                      <m:fPr>
                        <m:ctrlPr>
                          <a:rPr lang="en-US" sz="2000" b="0" i="1" smtClean="0">
                            <a:latin typeface="Cambria Math" panose="02040503050406030204" pitchFamily="18" charset="0"/>
                          </a:rPr>
                        </m:ctrlPr>
                      </m:fPr>
                      <m:num>
                        <m:r>
                          <a:rPr lang="en-US" sz="2000" b="0" i="1" smtClean="0">
                            <a:latin typeface="Cambria Math"/>
                          </a:rPr>
                          <m:t>𝑚</m:t>
                        </m:r>
                      </m:num>
                      <m:den>
                        <m:r>
                          <a:rPr lang="en-US" sz="2000" b="0" i="1" smtClean="0">
                            <a:latin typeface="Cambria Math"/>
                          </a:rPr>
                          <m:t>𝑠</m:t>
                        </m:r>
                      </m:den>
                    </m:f>
                    <m:r>
                      <a:rPr lang="en-US" sz="2000" b="0" i="1" smtClean="0">
                        <a:latin typeface="Cambria Math"/>
                      </a:rPr>
                      <m:t>𝑡</m:t>
                    </m:r>
                    <m:r>
                      <a:rPr lang="en-US" sz="2000" b="0" i="1" smtClean="0">
                        <a:latin typeface="Cambria Math"/>
                      </a:rPr>
                      <m:t>+1.0 </m:t>
                    </m:r>
                    <m:r>
                      <a:rPr lang="en-US" sz="2000" b="0" i="1" smtClean="0">
                        <a:latin typeface="Cambria Math"/>
                      </a:rPr>
                      <m:t>𝑚</m:t>
                    </m:r>
                  </m:oMath>
                </a14:m>
                <a:endParaRPr lang="en-US" sz="2000" b="0" i="1" dirty="0">
                  <a:latin typeface="Cambria Math"/>
                </a:endParaRPr>
              </a:p>
              <a:p>
                <a:endParaRPr lang="en-US" b="0" i="1" dirty="0">
                  <a:latin typeface="Cambria Math"/>
                </a:endParaRPr>
              </a:p>
              <a:p>
                <a14:m>
                  <m:oMath xmlns:m="http://schemas.openxmlformats.org/officeDocument/2006/math">
                    <m:r>
                      <a:rPr lang="en-US" b="0" i="1" smtClean="0">
                        <a:latin typeface="Cambria Math"/>
                      </a:rPr>
                      <m:t>−1.0 </m:t>
                    </m:r>
                    <m:r>
                      <a:rPr lang="en-US" b="0" i="1" smtClean="0">
                        <a:latin typeface="Cambria Math"/>
                      </a:rPr>
                      <m:t>𝑚</m:t>
                    </m:r>
                    <m:r>
                      <a:rPr lang="en-US" b="0" i="1" smtClean="0">
                        <a:latin typeface="Cambria Math"/>
                      </a:rPr>
                      <m:t>=−4.9</m:t>
                    </m:r>
                    <m:f>
                      <m:fPr>
                        <m:ctrlPr>
                          <a:rPr lang="en-US" b="0" i="1" smtClean="0">
                            <a:latin typeface="Cambria Math" panose="02040503050406030204" pitchFamily="18" charset="0"/>
                          </a:rPr>
                        </m:ctrlPr>
                      </m:fPr>
                      <m:num>
                        <m:r>
                          <a:rPr lang="en-US" b="0" i="1" smtClean="0">
                            <a:latin typeface="Cambria Math"/>
                          </a:rPr>
                          <m:t>𝑚</m:t>
                        </m:r>
                      </m:num>
                      <m:den>
                        <m:sSup>
                          <m:sSupPr>
                            <m:ctrlPr>
                              <a:rPr lang="en-US" b="0" i="1" smtClean="0">
                                <a:latin typeface="Cambria Math" panose="02040503050406030204" pitchFamily="18" charset="0"/>
                              </a:rPr>
                            </m:ctrlPr>
                          </m:sSupPr>
                          <m:e>
                            <m:r>
                              <a:rPr lang="en-US" b="0" i="1" smtClean="0">
                                <a:latin typeface="Cambria Math"/>
                              </a:rPr>
                              <m:t>𝑠</m:t>
                            </m:r>
                          </m:e>
                          <m:sup>
                            <m:r>
                              <a:rPr lang="en-US" b="0" i="1" smtClean="0">
                                <a:latin typeface="Cambria Math"/>
                              </a:rPr>
                              <m:t>2</m:t>
                            </m:r>
                          </m:sup>
                        </m:sSup>
                      </m:den>
                    </m:f>
                    <m:sSup>
                      <m:sSupPr>
                        <m:ctrlPr>
                          <a:rPr lang="en-US" b="0" i="1" smtClean="0">
                            <a:latin typeface="Cambria Math" panose="02040503050406030204" pitchFamily="18" charset="0"/>
                          </a:rPr>
                        </m:ctrlPr>
                      </m:sSupPr>
                      <m:e>
                        <m:r>
                          <a:rPr lang="en-US" b="0" i="1" smtClean="0">
                            <a:latin typeface="Cambria Math"/>
                          </a:rPr>
                          <m:t>𝑡</m:t>
                        </m:r>
                      </m:e>
                      <m:sup>
                        <m:r>
                          <a:rPr lang="en-US" b="0" i="1" smtClean="0">
                            <a:latin typeface="Cambria Math"/>
                          </a:rPr>
                          <m:t>2</m:t>
                        </m:r>
                      </m:sup>
                    </m:sSup>
                  </m:oMath>
                </a14:m>
                <a:endParaRPr lang="en-US" b="0" dirty="0"/>
              </a:p>
              <a:p>
                <a:endParaRPr lang="en-US" b="0" i="1" dirty="0">
                  <a:latin typeface="Cambria Math"/>
                </a:endParaRPr>
              </a:p>
              <a:p>
                <a14:m>
                  <m:oMath xmlns:m="http://schemas.openxmlformats.org/officeDocument/2006/math">
                    <m:r>
                      <a:rPr lang="en-US" b="0" i="1" smtClean="0">
                        <a:latin typeface="Cambria Math"/>
                      </a:rPr>
                      <m:t>0.20 </m:t>
                    </m:r>
                    <m:sSup>
                      <m:sSupPr>
                        <m:ctrlPr>
                          <a:rPr lang="en-US" b="0" i="1" smtClean="0">
                            <a:latin typeface="Cambria Math" panose="02040503050406030204" pitchFamily="18" charset="0"/>
                          </a:rPr>
                        </m:ctrlPr>
                      </m:sSupPr>
                      <m:e>
                        <m:r>
                          <a:rPr lang="en-US" b="0" i="1" smtClean="0">
                            <a:latin typeface="Cambria Math"/>
                          </a:rPr>
                          <m:t>𝑠</m:t>
                        </m:r>
                      </m:e>
                      <m:sup>
                        <m:r>
                          <a:rPr lang="en-US" b="0" i="1" smtClean="0">
                            <a:latin typeface="Cambria Math"/>
                          </a:rPr>
                          <m:t>2</m:t>
                        </m:r>
                      </m:sup>
                    </m:sSup>
                    <m:r>
                      <a:rPr lang="en-US" b="0" i="1" smtClean="0">
                        <a:latin typeface="Cambria Math"/>
                      </a:rPr>
                      <m:t>=</m:t>
                    </m:r>
                    <m:sSup>
                      <m:sSupPr>
                        <m:ctrlPr>
                          <a:rPr lang="en-US" b="0" i="1" smtClean="0">
                            <a:latin typeface="Cambria Math" panose="02040503050406030204" pitchFamily="18" charset="0"/>
                          </a:rPr>
                        </m:ctrlPr>
                      </m:sSupPr>
                      <m:e>
                        <m:r>
                          <a:rPr lang="en-US" b="0" i="1" smtClean="0">
                            <a:latin typeface="Cambria Math"/>
                          </a:rPr>
                          <m:t>𝑡</m:t>
                        </m:r>
                      </m:e>
                      <m:sup>
                        <m:r>
                          <a:rPr lang="en-US" b="0" i="1" smtClean="0">
                            <a:latin typeface="Cambria Math"/>
                          </a:rPr>
                          <m:t>2</m:t>
                        </m:r>
                      </m:sup>
                    </m:sSup>
                  </m:oMath>
                </a14:m>
                <a:endParaRPr lang="en-US" b="0" dirty="0"/>
              </a:p>
              <a:p>
                <a:endParaRPr lang="en-US" b="0" i="1" dirty="0">
                  <a:latin typeface="Cambria Math"/>
                </a:endParaRPr>
              </a:p>
              <a:p>
                <a14:m>
                  <m:oMath xmlns:m="http://schemas.openxmlformats.org/officeDocument/2006/math">
                    <m:r>
                      <a:rPr lang="en-US" b="0" i="1" smtClean="0">
                        <a:latin typeface="Cambria Math"/>
                      </a:rPr>
                      <m:t>0.45 </m:t>
                    </m:r>
                    <m:r>
                      <a:rPr lang="en-US" b="0" i="1" smtClean="0">
                        <a:latin typeface="Cambria Math"/>
                      </a:rPr>
                      <m:t>𝑠</m:t>
                    </m:r>
                    <m:r>
                      <a:rPr lang="en-US" b="0" i="1" smtClean="0">
                        <a:latin typeface="Cambria Math"/>
                      </a:rPr>
                      <m:t>=</m:t>
                    </m:r>
                    <m:r>
                      <a:rPr lang="en-US" b="0" i="1" smtClean="0">
                        <a:latin typeface="Cambria Math"/>
                      </a:rPr>
                      <m:t>𝑡</m:t>
                    </m:r>
                  </m:oMath>
                </a14:m>
                <a:endParaRPr lang="en-US" dirty="0"/>
              </a:p>
            </p:txBody>
          </p:sp>
        </mc:Choice>
        <mc:Fallback xmlns="">
          <p:sp>
            <p:nvSpPr>
              <p:cNvPr id="8" name="Content Placeholder 2"/>
              <p:cNvSpPr>
                <a:spLocks noGrp="1" noRot="1" noChangeAspect="1" noMove="1" noResize="1" noEditPoints="1" noAdjustHandles="1" noChangeArrowheads="1" noChangeShapeType="1" noTextEdit="1"/>
              </p:cNvSpPr>
              <p:nvPr>
                <p:ph sz="half" idx="2"/>
              </p:nvPr>
            </p:nvSpPr>
            <p:spPr>
              <a:blipFill>
                <a:blip r:embed="rId4"/>
                <a:stretch>
                  <a:fillRect l="-1484"/>
                </a:stretch>
              </a:blipFill>
            </p:spPr>
            <p:txBody>
              <a:bodyPr/>
              <a:lstStyle/>
              <a:p>
                <a:r>
                  <a:rPr lang="en-US">
                    <a:noFill/>
                  </a:rPr>
                  <a:t> </a:t>
                </a:r>
              </a:p>
            </p:txBody>
          </p:sp>
        </mc:Fallback>
      </mc:AlternateContent>
    </p:spTree>
    <p:extLst>
      <p:ext uri="{BB962C8B-B14F-4D97-AF65-F5344CB8AC3E}">
        <p14:creationId xmlns:p14="http://schemas.microsoft.com/office/powerpoint/2010/main" val="65935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01-08 Projectile Motion</a:t>
            </a:r>
          </a:p>
        </p:txBody>
      </p:sp>
      <mc:AlternateContent xmlns:mc="http://schemas.openxmlformats.org/markup-compatibility/2006" xmlns:a14="http://schemas.microsoft.com/office/drawing/2010/main">
        <mc:Choice Requires="a14">
          <p:sp>
            <p:nvSpPr>
              <p:cNvPr id="5" name="TextBox 4"/>
              <p:cNvSpPr txBox="1"/>
              <p:nvPr/>
            </p:nvSpPr>
            <p:spPr>
              <a:xfrm>
                <a:off x="0" y="3949247"/>
                <a:ext cx="5334000" cy="1245854"/>
              </a:xfrm>
              <a:prstGeom prst="rect">
                <a:avLst/>
              </a:prstGeom>
              <a:noFill/>
            </p:spPr>
            <p:txBody>
              <a:bodyPr wrap="square" rtlCol="0">
                <a:spAutoFit/>
              </a:bodyPr>
              <a:lstStyle/>
              <a:p>
                <a:r>
                  <a:rPr lang="en-US" b="0" dirty="0">
                    <a:solidFill>
                      <a:schemeClr val="bg1"/>
                    </a:solidFill>
                  </a:rPr>
                  <a:t> </a:t>
                </a:r>
                <a14:m>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a:rPr>
                          <m:t>𝑣</m:t>
                        </m:r>
                      </m:e>
                      <m:sub>
                        <m:r>
                          <a:rPr lang="en-US" b="0" i="1" smtClean="0">
                            <a:solidFill>
                              <a:schemeClr val="bg1"/>
                            </a:solidFill>
                            <a:latin typeface="Cambria Math"/>
                          </a:rPr>
                          <m:t>𝑅</m:t>
                        </m:r>
                      </m:sub>
                    </m:sSub>
                    <m:r>
                      <a:rPr lang="en-US" b="0" i="1" smtClean="0">
                        <a:solidFill>
                          <a:schemeClr val="bg1"/>
                        </a:solidFill>
                        <a:latin typeface="Cambria Math"/>
                      </a:rPr>
                      <m:t>=</m:t>
                    </m:r>
                    <m:rad>
                      <m:radPr>
                        <m:degHide m:val="on"/>
                        <m:ctrlPr>
                          <a:rPr lang="en-US" b="0" i="1" smtClean="0">
                            <a:solidFill>
                              <a:schemeClr val="bg1"/>
                            </a:solidFill>
                            <a:latin typeface="Cambria Math" panose="02040503050406030204" pitchFamily="18" charset="0"/>
                          </a:rPr>
                        </m:ctrlPr>
                      </m:radPr>
                      <m:deg/>
                      <m:e>
                        <m:sSup>
                          <m:sSupPr>
                            <m:ctrlPr>
                              <a:rPr lang="en-US" b="0" i="1" smtClean="0">
                                <a:solidFill>
                                  <a:schemeClr val="bg1"/>
                                </a:solidFill>
                                <a:latin typeface="Cambria Math" panose="02040503050406030204" pitchFamily="18" charset="0"/>
                              </a:rPr>
                            </m:ctrlPr>
                          </m:sSupPr>
                          <m:e>
                            <m:d>
                              <m:dPr>
                                <m:ctrlPr>
                                  <a:rPr lang="en-US" b="0" i="1" smtClean="0">
                                    <a:solidFill>
                                      <a:schemeClr val="bg1"/>
                                    </a:solidFill>
                                    <a:latin typeface="Cambria Math" panose="02040503050406030204" pitchFamily="18" charset="0"/>
                                  </a:rPr>
                                </m:ctrlPr>
                              </m:dPr>
                              <m:e>
                                <m:r>
                                  <a:rPr lang="en-US" b="0" i="1" smtClean="0">
                                    <a:solidFill>
                                      <a:schemeClr val="bg1"/>
                                    </a:solidFill>
                                    <a:latin typeface="Cambria Math"/>
                                  </a:rPr>
                                  <m:t>5.0</m:t>
                                </m:r>
                                <m:f>
                                  <m:fPr>
                                    <m:ctrlPr>
                                      <a:rPr lang="en-US" b="0" i="1" smtClean="0">
                                        <a:solidFill>
                                          <a:schemeClr val="bg1"/>
                                        </a:solidFill>
                                        <a:latin typeface="Cambria Math" panose="02040503050406030204" pitchFamily="18" charset="0"/>
                                      </a:rPr>
                                    </m:ctrlPr>
                                  </m:fPr>
                                  <m:num>
                                    <m:r>
                                      <a:rPr lang="en-US" b="0" i="1" smtClean="0">
                                        <a:solidFill>
                                          <a:schemeClr val="bg1"/>
                                        </a:solidFill>
                                        <a:latin typeface="Cambria Math"/>
                                      </a:rPr>
                                      <m:t>𝑚</m:t>
                                    </m:r>
                                  </m:num>
                                  <m:den>
                                    <m:r>
                                      <a:rPr lang="en-US" b="0" i="1" smtClean="0">
                                        <a:solidFill>
                                          <a:schemeClr val="bg1"/>
                                        </a:solidFill>
                                        <a:latin typeface="Cambria Math"/>
                                      </a:rPr>
                                      <m:t>𝑠</m:t>
                                    </m:r>
                                  </m:den>
                                </m:f>
                              </m:e>
                            </m:d>
                          </m:e>
                          <m:sup>
                            <m:r>
                              <a:rPr lang="en-US" b="0" i="1" smtClean="0">
                                <a:solidFill>
                                  <a:schemeClr val="bg1"/>
                                </a:solidFill>
                                <a:latin typeface="Cambria Math"/>
                              </a:rPr>
                              <m:t>2</m:t>
                            </m:r>
                          </m:sup>
                        </m:sSup>
                        <m:r>
                          <a:rPr lang="en-US" b="0" i="1" smtClean="0">
                            <a:solidFill>
                              <a:schemeClr val="bg1"/>
                            </a:solidFill>
                            <a:latin typeface="Cambria Math"/>
                          </a:rPr>
                          <m:t>+</m:t>
                        </m:r>
                        <m:sSup>
                          <m:sSupPr>
                            <m:ctrlPr>
                              <a:rPr lang="en-US" b="0" i="1" smtClean="0">
                                <a:solidFill>
                                  <a:schemeClr val="bg1"/>
                                </a:solidFill>
                                <a:latin typeface="Cambria Math" panose="02040503050406030204" pitchFamily="18" charset="0"/>
                              </a:rPr>
                            </m:ctrlPr>
                          </m:sSupPr>
                          <m:e>
                            <m:d>
                              <m:dPr>
                                <m:ctrlPr>
                                  <a:rPr lang="en-US" b="0" i="1" smtClean="0">
                                    <a:solidFill>
                                      <a:schemeClr val="bg1"/>
                                    </a:solidFill>
                                    <a:latin typeface="Cambria Math" panose="02040503050406030204" pitchFamily="18" charset="0"/>
                                  </a:rPr>
                                </m:ctrlPr>
                              </m:dPr>
                              <m:e>
                                <m:r>
                                  <a:rPr lang="en-US" b="0" i="1" smtClean="0">
                                    <a:solidFill>
                                      <a:schemeClr val="bg1"/>
                                    </a:solidFill>
                                    <a:latin typeface="Cambria Math"/>
                                  </a:rPr>
                                  <m:t>−4.4</m:t>
                                </m:r>
                                <m:f>
                                  <m:fPr>
                                    <m:ctrlPr>
                                      <a:rPr lang="en-US" b="0" i="1" smtClean="0">
                                        <a:solidFill>
                                          <a:schemeClr val="bg1"/>
                                        </a:solidFill>
                                        <a:latin typeface="Cambria Math" panose="02040503050406030204" pitchFamily="18" charset="0"/>
                                      </a:rPr>
                                    </m:ctrlPr>
                                  </m:fPr>
                                  <m:num>
                                    <m:r>
                                      <a:rPr lang="en-US" b="0" i="1" smtClean="0">
                                        <a:solidFill>
                                          <a:schemeClr val="bg1"/>
                                        </a:solidFill>
                                        <a:latin typeface="Cambria Math"/>
                                      </a:rPr>
                                      <m:t>𝑚</m:t>
                                    </m:r>
                                  </m:num>
                                  <m:den>
                                    <m:r>
                                      <a:rPr lang="en-US" b="0" i="1" smtClean="0">
                                        <a:solidFill>
                                          <a:schemeClr val="bg1"/>
                                        </a:solidFill>
                                        <a:latin typeface="Cambria Math"/>
                                      </a:rPr>
                                      <m:t>𝑠</m:t>
                                    </m:r>
                                  </m:den>
                                </m:f>
                              </m:e>
                            </m:d>
                          </m:e>
                          <m:sup>
                            <m:r>
                              <a:rPr lang="en-US" b="0" i="1" smtClean="0">
                                <a:solidFill>
                                  <a:schemeClr val="bg1"/>
                                </a:solidFill>
                                <a:latin typeface="Cambria Math"/>
                              </a:rPr>
                              <m:t>2</m:t>
                            </m:r>
                          </m:sup>
                        </m:sSup>
                      </m:e>
                    </m:rad>
                    <m:r>
                      <a:rPr lang="en-US" b="0" i="1" smtClean="0">
                        <a:solidFill>
                          <a:schemeClr val="bg1"/>
                        </a:solidFill>
                        <a:latin typeface="Cambria Math"/>
                      </a:rPr>
                      <m:t>=6.7</m:t>
                    </m:r>
                    <m:f>
                      <m:fPr>
                        <m:ctrlPr>
                          <a:rPr lang="en-US" b="0" i="1" smtClean="0">
                            <a:solidFill>
                              <a:schemeClr val="bg1"/>
                            </a:solidFill>
                            <a:latin typeface="Cambria Math" panose="02040503050406030204" pitchFamily="18" charset="0"/>
                          </a:rPr>
                        </m:ctrlPr>
                      </m:fPr>
                      <m:num>
                        <m:r>
                          <a:rPr lang="en-US" b="0" i="1" smtClean="0">
                            <a:solidFill>
                              <a:schemeClr val="bg1"/>
                            </a:solidFill>
                            <a:latin typeface="Cambria Math"/>
                          </a:rPr>
                          <m:t>𝑚</m:t>
                        </m:r>
                      </m:num>
                      <m:den>
                        <m:r>
                          <a:rPr lang="en-US" b="0" i="1" smtClean="0">
                            <a:solidFill>
                              <a:schemeClr val="bg1"/>
                            </a:solidFill>
                            <a:latin typeface="Cambria Math"/>
                          </a:rPr>
                          <m:t>𝑠</m:t>
                        </m:r>
                      </m:den>
                    </m:f>
                  </m:oMath>
                </a14:m>
                <a:endParaRPr lang="en-US" b="0" dirty="0">
                  <a:solidFill>
                    <a:schemeClr val="bg1"/>
                  </a:solidFill>
                </a:endParaRPr>
              </a:p>
              <a:p>
                <a:r>
                  <a:rPr lang="en-US" b="0" dirty="0">
                    <a:solidFill>
                      <a:schemeClr val="bg1"/>
                    </a:solidFill>
                  </a:rPr>
                  <a:t> </a:t>
                </a:r>
                <a14:m>
                  <m:oMath xmlns:m="http://schemas.openxmlformats.org/officeDocument/2006/math">
                    <m:r>
                      <a:rPr lang="en-US" b="0" i="1" smtClean="0">
                        <a:solidFill>
                          <a:schemeClr val="bg1"/>
                        </a:solidFill>
                        <a:latin typeface="Cambria Math"/>
                      </a:rPr>
                      <m:t>𝜃</m:t>
                    </m:r>
                    <m:r>
                      <a:rPr lang="en-US" b="0" i="1" smtClean="0">
                        <a:solidFill>
                          <a:schemeClr val="bg1"/>
                        </a:solidFill>
                        <a:latin typeface="Cambria Math"/>
                      </a:rPr>
                      <m:t>=</m:t>
                    </m:r>
                    <m:func>
                      <m:funcPr>
                        <m:ctrlPr>
                          <a:rPr lang="en-US" b="0" i="1" smtClean="0">
                            <a:solidFill>
                              <a:schemeClr val="bg1"/>
                            </a:solidFill>
                            <a:latin typeface="Cambria Math" panose="02040503050406030204" pitchFamily="18" charset="0"/>
                          </a:rPr>
                        </m:ctrlPr>
                      </m:funcPr>
                      <m:fName>
                        <m:sSup>
                          <m:sSupPr>
                            <m:ctrlPr>
                              <a:rPr lang="en-US" b="0" i="1" smtClean="0">
                                <a:solidFill>
                                  <a:schemeClr val="bg1"/>
                                </a:solidFill>
                                <a:latin typeface="Cambria Math" panose="02040503050406030204" pitchFamily="18" charset="0"/>
                              </a:rPr>
                            </m:ctrlPr>
                          </m:sSupPr>
                          <m:e>
                            <m:r>
                              <m:rPr>
                                <m:sty m:val="p"/>
                              </m:rPr>
                              <a:rPr lang="en-US" b="0" i="0" smtClean="0">
                                <a:solidFill>
                                  <a:schemeClr val="bg1"/>
                                </a:solidFill>
                                <a:latin typeface="Cambria Math"/>
                              </a:rPr>
                              <m:t>tan</m:t>
                            </m:r>
                          </m:e>
                          <m:sup>
                            <m:r>
                              <a:rPr lang="en-US" b="0" i="1" smtClean="0">
                                <a:solidFill>
                                  <a:schemeClr val="bg1"/>
                                </a:solidFill>
                                <a:latin typeface="Cambria Math"/>
                              </a:rPr>
                              <m:t>−1</m:t>
                            </m:r>
                          </m:sup>
                        </m:sSup>
                      </m:fName>
                      <m:e>
                        <m:f>
                          <m:fPr>
                            <m:ctrlPr>
                              <a:rPr lang="en-US" b="0" i="1" smtClean="0">
                                <a:solidFill>
                                  <a:schemeClr val="bg1"/>
                                </a:solidFill>
                                <a:latin typeface="Cambria Math" panose="02040503050406030204" pitchFamily="18" charset="0"/>
                              </a:rPr>
                            </m:ctrlPr>
                          </m:fPr>
                          <m:num>
                            <m:r>
                              <a:rPr lang="en-US" b="0" i="1" smtClean="0">
                                <a:solidFill>
                                  <a:schemeClr val="bg1"/>
                                </a:solidFill>
                                <a:latin typeface="Cambria Math"/>
                              </a:rPr>
                              <m:t>−4.4</m:t>
                            </m:r>
                            <m:f>
                              <m:fPr>
                                <m:ctrlPr>
                                  <a:rPr lang="en-US" b="0" i="1" smtClean="0">
                                    <a:solidFill>
                                      <a:schemeClr val="bg1"/>
                                    </a:solidFill>
                                    <a:latin typeface="Cambria Math" panose="02040503050406030204" pitchFamily="18" charset="0"/>
                                  </a:rPr>
                                </m:ctrlPr>
                              </m:fPr>
                              <m:num>
                                <m:r>
                                  <a:rPr lang="en-US" b="0" i="1" smtClean="0">
                                    <a:solidFill>
                                      <a:schemeClr val="bg1"/>
                                    </a:solidFill>
                                    <a:latin typeface="Cambria Math"/>
                                  </a:rPr>
                                  <m:t>𝑚</m:t>
                                </m:r>
                              </m:num>
                              <m:den>
                                <m:r>
                                  <a:rPr lang="en-US" b="0" i="1" smtClean="0">
                                    <a:solidFill>
                                      <a:schemeClr val="bg1"/>
                                    </a:solidFill>
                                    <a:latin typeface="Cambria Math"/>
                                  </a:rPr>
                                  <m:t>𝑠</m:t>
                                </m:r>
                              </m:den>
                            </m:f>
                          </m:num>
                          <m:den>
                            <m:r>
                              <a:rPr lang="en-US" b="0" i="1" smtClean="0">
                                <a:solidFill>
                                  <a:schemeClr val="bg1"/>
                                </a:solidFill>
                                <a:latin typeface="Cambria Math"/>
                              </a:rPr>
                              <m:t>5.0</m:t>
                            </m:r>
                            <m:f>
                              <m:fPr>
                                <m:ctrlPr>
                                  <a:rPr lang="en-US" b="0" i="1" smtClean="0">
                                    <a:solidFill>
                                      <a:schemeClr val="bg1"/>
                                    </a:solidFill>
                                    <a:latin typeface="Cambria Math" panose="02040503050406030204" pitchFamily="18" charset="0"/>
                                  </a:rPr>
                                </m:ctrlPr>
                              </m:fPr>
                              <m:num>
                                <m:r>
                                  <a:rPr lang="en-US" b="0" i="1" smtClean="0">
                                    <a:solidFill>
                                      <a:schemeClr val="bg1"/>
                                    </a:solidFill>
                                    <a:latin typeface="Cambria Math"/>
                                  </a:rPr>
                                  <m:t>𝑚</m:t>
                                </m:r>
                              </m:num>
                              <m:den>
                                <m:r>
                                  <a:rPr lang="en-US" b="0" i="1" smtClean="0">
                                    <a:solidFill>
                                      <a:schemeClr val="bg1"/>
                                    </a:solidFill>
                                    <a:latin typeface="Cambria Math"/>
                                  </a:rPr>
                                  <m:t>𝑠</m:t>
                                </m:r>
                              </m:den>
                            </m:f>
                          </m:den>
                        </m:f>
                      </m:e>
                    </m:func>
                    <m:r>
                      <a:rPr lang="en-US" b="0" i="1" smtClean="0">
                        <a:solidFill>
                          <a:schemeClr val="bg1"/>
                        </a:solidFill>
                        <a:latin typeface="Cambria Math"/>
                      </a:rPr>
                      <m:t>=−42°</m:t>
                    </m:r>
                  </m:oMath>
                </a14:m>
                <a:endParaRPr lang="en-US" dirty="0">
                  <a:solidFill>
                    <a:schemeClr val="bg1"/>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0" y="3949247"/>
                <a:ext cx="5334000" cy="124585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4514850" y="4235180"/>
                <a:ext cx="4629150" cy="619593"/>
              </a:xfrm>
              <a:prstGeom prst="rect">
                <a:avLst/>
              </a:prstGeom>
              <a:noFill/>
              <a:ln w="19050">
                <a:solidFill>
                  <a:schemeClr val="tx2">
                    <a:lumMod val="60000"/>
                    <a:lumOff val="40000"/>
                  </a:schemeClr>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bg1"/>
                          </a:solidFill>
                          <a:latin typeface="Cambria Math"/>
                        </a:rPr>
                        <m:t>6.7</m:t>
                      </m:r>
                      <m:f>
                        <m:fPr>
                          <m:ctrlPr>
                            <a:rPr lang="en-US" sz="2000" b="0" i="1" smtClean="0">
                              <a:solidFill>
                                <a:schemeClr val="bg1"/>
                              </a:solidFill>
                              <a:latin typeface="Cambria Math" panose="02040503050406030204" pitchFamily="18" charset="0"/>
                            </a:rPr>
                          </m:ctrlPr>
                        </m:fPr>
                        <m:num>
                          <m:r>
                            <a:rPr lang="en-US" sz="2000" b="0" i="1" smtClean="0">
                              <a:solidFill>
                                <a:schemeClr val="bg1"/>
                              </a:solidFill>
                              <a:latin typeface="Cambria Math"/>
                            </a:rPr>
                            <m:t>𝑚</m:t>
                          </m:r>
                        </m:num>
                        <m:den>
                          <m:r>
                            <a:rPr lang="en-US" sz="2000" b="0" i="1" smtClean="0">
                              <a:solidFill>
                                <a:schemeClr val="bg1"/>
                              </a:solidFill>
                              <a:latin typeface="Cambria Math"/>
                            </a:rPr>
                            <m:t>𝑠</m:t>
                          </m:r>
                        </m:den>
                      </m:f>
                      <m:r>
                        <a:rPr lang="en-US" sz="2000" b="0" i="1" smtClean="0">
                          <a:solidFill>
                            <a:schemeClr val="bg1"/>
                          </a:solidFill>
                          <a:latin typeface="Cambria Math"/>
                        </a:rPr>
                        <m:t> </m:t>
                      </m:r>
                      <m:r>
                        <a:rPr lang="en-US" sz="2000" b="0" i="1" smtClean="0">
                          <a:solidFill>
                            <a:schemeClr val="bg1"/>
                          </a:solidFill>
                          <a:latin typeface="Cambria Math"/>
                        </a:rPr>
                        <m:t>𝑎𝑡</m:t>
                      </m:r>
                      <m:r>
                        <a:rPr lang="en-US" sz="2000" b="0" i="1" smtClean="0">
                          <a:solidFill>
                            <a:schemeClr val="bg1"/>
                          </a:solidFill>
                          <a:latin typeface="Cambria Math"/>
                        </a:rPr>
                        <m:t> 42° </m:t>
                      </m:r>
                      <m:r>
                        <a:rPr lang="en-US" sz="2000" b="0" i="1" smtClean="0">
                          <a:solidFill>
                            <a:schemeClr val="bg1"/>
                          </a:solidFill>
                          <a:latin typeface="Cambria Math"/>
                        </a:rPr>
                        <m:t>𝑏𝑒𝑙𝑜𝑤</m:t>
                      </m:r>
                      <m:r>
                        <a:rPr lang="en-US" sz="2000" b="0" i="1" smtClean="0">
                          <a:solidFill>
                            <a:schemeClr val="bg1"/>
                          </a:solidFill>
                          <a:latin typeface="Cambria Math"/>
                        </a:rPr>
                        <m:t>  </m:t>
                      </m:r>
                      <m:r>
                        <a:rPr lang="en-US" sz="2000" b="0" i="1" smtClean="0">
                          <a:solidFill>
                            <a:schemeClr val="bg1"/>
                          </a:solidFill>
                          <a:latin typeface="Cambria Math"/>
                        </a:rPr>
                        <m:t>h𝑜𝑟𝑖𝑧𝑜𝑛𝑡𝑎𝑙</m:t>
                      </m:r>
                    </m:oMath>
                  </m:oMathPara>
                </a14:m>
                <a:endParaRPr lang="en-US" sz="2000" dirty="0">
                  <a:solidFill>
                    <a:schemeClr val="bg1"/>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4514850" y="4235180"/>
                <a:ext cx="4629150" cy="619593"/>
              </a:xfrm>
              <a:prstGeom prst="rect">
                <a:avLst/>
              </a:prstGeom>
              <a:blipFill>
                <a:blip r:embed="rId4"/>
                <a:stretch>
                  <a:fillRect/>
                </a:stretch>
              </a:blipFill>
              <a:ln w="19050">
                <a:solidFill>
                  <a:schemeClr val="tx2">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ontent Placeholder 1"/>
              <p:cNvSpPr>
                <a:spLocks noGrp="1"/>
              </p:cNvSpPr>
              <p:nvPr>
                <p:ph sz="half" idx="1"/>
              </p:nvPr>
            </p:nvSpPr>
            <p:spPr/>
            <p:txBody>
              <a:bodyPr>
                <a:normAutofit/>
              </a:bodyPr>
              <a:lstStyle/>
              <a:p>
                <a:r>
                  <a:rPr lang="en-US" sz="2000" dirty="0"/>
                  <a:t>What was the velocity when it hit?</a:t>
                </a:r>
              </a:p>
              <a:p>
                <a:r>
                  <a:rPr lang="en-US" sz="2000" dirty="0"/>
                  <a:t>Both x and y motion</a:t>
                </a:r>
              </a:p>
              <a:p>
                <a:r>
                  <a:rPr lang="en-US" sz="2000" u="sng" dirty="0"/>
                  <a:t>x</a:t>
                </a:r>
                <a:r>
                  <a:rPr lang="en-US" sz="2000" dirty="0"/>
                  <a:t>: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a:rPr>
                          <m:t>𝑣</m:t>
                        </m:r>
                      </m:e>
                      <m:sub>
                        <m:r>
                          <a:rPr lang="en-US" sz="2000" b="0" i="1" smtClean="0">
                            <a:latin typeface="Cambria Math"/>
                          </a:rPr>
                          <m:t>0</m:t>
                        </m:r>
                        <m:r>
                          <a:rPr lang="en-US" sz="2000" b="0" i="1" smtClean="0">
                            <a:latin typeface="Cambria Math"/>
                          </a:rPr>
                          <m:t>𝑥</m:t>
                        </m:r>
                      </m:sub>
                    </m:sSub>
                    <m:r>
                      <a:rPr lang="en-US" sz="2000" b="0" i="1" smtClean="0">
                        <a:latin typeface="Cambria Math"/>
                      </a:rPr>
                      <m:t>=5.0</m:t>
                    </m:r>
                    <m:f>
                      <m:fPr>
                        <m:ctrlPr>
                          <a:rPr lang="en-US" sz="2000" b="0" i="1" smtClean="0">
                            <a:latin typeface="Cambria Math" panose="02040503050406030204" pitchFamily="18" charset="0"/>
                          </a:rPr>
                        </m:ctrlPr>
                      </m:fPr>
                      <m:num>
                        <m:r>
                          <a:rPr lang="en-US" sz="2000" b="0" i="1" smtClean="0">
                            <a:latin typeface="Cambria Math"/>
                          </a:rPr>
                          <m:t>𝑚</m:t>
                        </m:r>
                      </m:num>
                      <m:den>
                        <m:r>
                          <a:rPr lang="en-US" sz="2000" b="0" i="1" smtClean="0">
                            <a:latin typeface="Cambria Math"/>
                          </a:rPr>
                          <m:t>𝑠</m:t>
                        </m:r>
                      </m:den>
                    </m:f>
                    <m:r>
                      <a:rPr lang="en-US" sz="2000" b="0" i="1" smtClean="0">
                        <a:latin typeface="Cambria Math"/>
                      </a:rPr>
                      <m:t>, </m:t>
                    </m:r>
                    <m:r>
                      <a:rPr lang="en-US" sz="2000" b="0" i="1" smtClean="0">
                        <a:latin typeface="Cambria Math"/>
                      </a:rPr>
                      <m:t>𝑡</m:t>
                    </m:r>
                    <m:r>
                      <a:rPr lang="en-US" sz="2000" b="0" i="1" smtClean="0">
                        <a:latin typeface="Cambria Math"/>
                      </a:rPr>
                      <m:t>=0.45 </m:t>
                    </m:r>
                    <m:r>
                      <a:rPr lang="en-US" sz="2000" b="0" i="1" smtClean="0">
                        <a:latin typeface="Cambria Math"/>
                      </a:rPr>
                      <m:t>𝑠</m:t>
                    </m:r>
                  </m:oMath>
                </a14:m>
                <a:endParaRPr lang="en-US" sz="2000" dirty="0"/>
              </a:p>
              <a:p>
                <a:r>
                  <a:rPr lang="en-US" sz="2000" u="sng" dirty="0"/>
                  <a:t>y</a:t>
                </a:r>
                <a:r>
                  <a:rPr lang="en-US" sz="2000" dirty="0"/>
                  <a:t>: </a:t>
                </a:r>
                <a14:m>
                  <m:oMath xmlns:m="http://schemas.openxmlformats.org/officeDocument/2006/math">
                    <m:sSub>
                      <m:sSubPr>
                        <m:ctrlPr>
                          <a:rPr lang="en-US" sz="2000" i="1">
                            <a:latin typeface="Cambria Math" panose="02040503050406030204" pitchFamily="18" charset="0"/>
                          </a:rPr>
                        </m:ctrlPr>
                      </m:sSubPr>
                      <m:e>
                        <m:r>
                          <a:rPr lang="en-US" sz="2000" i="1">
                            <a:latin typeface="Cambria Math"/>
                          </a:rPr>
                          <m:t>𝑣</m:t>
                        </m:r>
                      </m:e>
                      <m:sub>
                        <m:r>
                          <a:rPr lang="en-US" sz="2000" i="1">
                            <a:latin typeface="Cambria Math"/>
                          </a:rPr>
                          <m:t>0</m:t>
                        </m:r>
                        <m:r>
                          <a:rPr lang="en-US" sz="2000" i="1">
                            <a:latin typeface="Cambria Math"/>
                          </a:rPr>
                          <m:t>𝑦</m:t>
                        </m:r>
                      </m:sub>
                    </m:sSub>
                    <m:r>
                      <a:rPr lang="en-US" sz="2000" i="1">
                        <a:latin typeface="Cambria Math"/>
                      </a:rPr>
                      <m:t>=0</m:t>
                    </m:r>
                    <m:f>
                      <m:fPr>
                        <m:ctrlPr>
                          <a:rPr lang="en-US" sz="2000" i="1">
                            <a:latin typeface="Cambria Math" panose="02040503050406030204" pitchFamily="18" charset="0"/>
                          </a:rPr>
                        </m:ctrlPr>
                      </m:fPr>
                      <m:num>
                        <m:r>
                          <a:rPr lang="en-US" sz="2000" i="1">
                            <a:latin typeface="Cambria Math"/>
                          </a:rPr>
                          <m:t>𝑚</m:t>
                        </m:r>
                      </m:num>
                      <m:den>
                        <m:r>
                          <a:rPr lang="en-US" sz="2000" i="1">
                            <a:latin typeface="Cambria Math"/>
                          </a:rPr>
                          <m:t>𝑠</m:t>
                        </m:r>
                      </m:den>
                    </m:f>
                    <m:r>
                      <a:rPr lang="en-US" sz="2000" i="1">
                        <a:latin typeface="Cambria Math"/>
                      </a:rPr>
                      <m:t>, </m:t>
                    </m:r>
                    <m:sSub>
                      <m:sSubPr>
                        <m:ctrlPr>
                          <a:rPr lang="en-US" sz="2000" i="1">
                            <a:latin typeface="Cambria Math" panose="02040503050406030204" pitchFamily="18" charset="0"/>
                          </a:rPr>
                        </m:ctrlPr>
                      </m:sSubPr>
                      <m:e>
                        <m:r>
                          <a:rPr lang="en-US" sz="2000" i="1">
                            <a:latin typeface="Cambria Math"/>
                          </a:rPr>
                          <m:t>𝑦</m:t>
                        </m:r>
                      </m:e>
                      <m:sub>
                        <m:r>
                          <a:rPr lang="en-US" sz="2000" i="1">
                            <a:latin typeface="Cambria Math"/>
                          </a:rPr>
                          <m:t>0</m:t>
                        </m:r>
                      </m:sub>
                    </m:sSub>
                    <m:r>
                      <a:rPr lang="en-US" sz="2000" i="1">
                        <a:latin typeface="Cambria Math"/>
                      </a:rPr>
                      <m:t>=1.0 </m:t>
                    </m:r>
                    <m:r>
                      <a:rPr lang="en-US" sz="2000" i="1">
                        <a:latin typeface="Cambria Math"/>
                      </a:rPr>
                      <m:t>𝑚</m:t>
                    </m:r>
                    <m:r>
                      <a:rPr lang="en-US" sz="2000" i="1">
                        <a:latin typeface="Cambria Math"/>
                      </a:rPr>
                      <m:t>,  </m:t>
                    </m:r>
                  </m:oMath>
                </a14:m>
                <a:br>
                  <a:rPr lang="en-US" sz="2000" i="1" dirty="0">
                    <a:latin typeface="Cambria Math"/>
                  </a:rPr>
                </a:br>
                <a14:m>
                  <m:oMath xmlns:m="http://schemas.openxmlformats.org/officeDocument/2006/math">
                    <m:r>
                      <a:rPr lang="en-US" sz="2000" i="1">
                        <a:latin typeface="Cambria Math"/>
                      </a:rPr>
                      <m:t>𝑦</m:t>
                    </m:r>
                    <m:r>
                      <a:rPr lang="en-US" sz="2000" i="1">
                        <a:latin typeface="Cambria Math"/>
                      </a:rPr>
                      <m:t>=0 </m:t>
                    </m:r>
                    <m:r>
                      <a:rPr lang="en-US" sz="2000" i="1">
                        <a:latin typeface="Cambria Math"/>
                      </a:rPr>
                      <m:t>𝑚</m:t>
                    </m:r>
                    <m:r>
                      <a:rPr lang="en-US" sz="2000" i="1">
                        <a:latin typeface="Cambria Math"/>
                      </a:rPr>
                      <m:t>, </m:t>
                    </m:r>
                    <m:sSub>
                      <m:sSubPr>
                        <m:ctrlPr>
                          <a:rPr lang="en-US" sz="2000" i="1">
                            <a:latin typeface="Cambria Math" panose="02040503050406030204" pitchFamily="18" charset="0"/>
                          </a:rPr>
                        </m:ctrlPr>
                      </m:sSubPr>
                      <m:e>
                        <m:r>
                          <a:rPr lang="en-US" sz="2000" i="1">
                            <a:latin typeface="Cambria Math"/>
                          </a:rPr>
                          <m:t>𝑎</m:t>
                        </m:r>
                      </m:e>
                      <m:sub>
                        <m:r>
                          <a:rPr lang="en-US" sz="2000" i="1">
                            <a:latin typeface="Cambria Math"/>
                          </a:rPr>
                          <m:t>𝑦</m:t>
                        </m:r>
                      </m:sub>
                    </m:sSub>
                    <m:r>
                      <a:rPr lang="en-US" sz="2000" i="1">
                        <a:latin typeface="Cambria Math"/>
                      </a:rPr>
                      <m:t>=−9.8</m:t>
                    </m:r>
                    <m:f>
                      <m:fPr>
                        <m:ctrlPr>
                          <a:rPr lang="en-US" sz="2000" i="1">
                            <a:latin typeface="Cambria Math" panose="02040503050406030204" pitchFamily="18" charset="0"/>
                          </a:rPr>
                        </m:ctrlPr>
                      </m:fPr>
                      <m:num>
                        <m:r>
                          <a:rPr lang="en-US" sz="2000" i="1">
                            <a:latin typeface="Cambria Math"/>
                          </a:rPr>
                          <m:t>𝑚</m:t>
                        </m:r>
                      </m:num>
                      <m:den>
                        <m:sSup>
                          <m:sSupPr>
                            <m:ctrlPr>
                              <a:rPr lang="en-US" sz="2000" i="1">
                                <a:latin typeface="Cambria Math" panose="02040503050406030204" pitchFamily="18" charset="0"/>
                              </a:rPr>
                            </m:ctrlPr>
                          </m:sSupPr>
                          <m:e>
                            <m:r>
                              <a:rPr lang="en-US" sz="2000" i="1">
                                <a:latin typeface="Cambria Math"/>
                              </a:rPr>
                              <m:t>𝑠</m:t>
                            </m:r>
                          </m:e>
                          <m:sup>
                            <m:r>
                              <a:rPr lang="en-US" sz="2000" i="1">
                                <a:latin typeface="Cambria Math"/>
                              </a:rPr>
                              <m:t>2</m:t>
                            </m:r>
                          </m:sup>
                        </m:sSup>
                      </m:den>
                    </m:f>
                    <m:r>
                      <a:rPr lang="en-US" sz="2000" i="1">
                        <a:latin typeface="Cambria Math"/>
                      </a:rPr>
                      <m:t>, </m:t>
                    </m:r>
                  </m:oMath>
                </a14:m>
                <a:br>
                  <a:rPr lang="en-US" sz="2000" i="1" dirty="0">
                    <a:latin typeface="Cambria Math"/>
                  </a:rPr>
                </a:br>
                <a14:m>
                  <m:oMath xmlns:m="http://schemas.openxmlformats.org/officeDocument/2006/math">
                    <m:r>
                      <a:rPr lang="en-US" sz="2000" i="1">
                        <a:latin typeface="Cambria Math"/>
                      </a:rPr>
                      <m:t>𝑡</m:t>
                    </m:r>
                    <m:r>
                      <a:rPr lang="en-US" sz="2000" i="1">
                        <a:latin typeface="Cambria Math"/>
                      </a:rPr>
                      <m:t>=0.45 </m:t>
                    </m:r>
                    <m:r>
                      <a:rPr lang="en-US" sz="2000" b="0" i="1" smtClean="0">
                        <a:latin typeface="Cambria Math"/>
                      </a:rPr>
                      <m:t>𝑠</m:t>
                    </m:r>
                  </m:oMath>
                </a14:m>
                <a:endParaRPr lang="en-US" sz="2000" dirty="0"/>
              </a:p>
              <a:p>
                <a:endParaRPr lang="en-US" sz="2000" dirty="0"/>
              </a:p>
            </p:txBody>
          </p:sp>
        </mc:Choice>
        <mc:Fallback xmlns="">
          <p:sp>
            <p:nvSpPr>
              <p:cNvPr id="9" name="Content Placeholder 1"/>
              <p:cNvSpPr>
                <a:spLocks noGrp="1" noRot="1" noChangeAspect="1" noMove="1" noResize="1" noEditPoints="1" noAdjustHandles="1" noChangeArrowheads="1" noChangeShapeType="1" noTextEdit="1"/>
              </p:cNvSpPr>
              <p:nvPr>
                <p:ph sz="half" idx="1"/>
              </p:nvPr>
            </p:nvSpPr>
            <p:spPr>
              <a:blipFill>
                <a:blip r:embed="rId5"/>
                <a:stretch>
                  <a:fillRect l="-1215" t="-17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ontent Placeholder 2"/>
              <p:cNvSpPr>
                <a:spLocks noGrp="1"/>
              </p:cNvSpPr>
              <p:nvPr>
                <p:ph sz="half" idx="2"/>
              </p:nvPr>
            </p:nvSpPr>
            <p:spPr/>
            <p:txBody>
              <a:bodyPr>
                <a:normAutofit/>
              </a:bodyPr>
              <a:lstStyle/>
              <a:p>
                <a:r>
                  <a:rPr lang="en-US" sz="2000" u="sng" dirty="0"/>
                  <a:t>x-direction</a:t>
                </a:r>
                <a:endParaRPr lang="en-US" sz="2000" dirty="0"/>
              </a:p>
              <a:p>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a:rPr>
                          <m:t>𝑣</m:t>
                        </m:r>
                      </m:e>
                      <m:sub>
                        <m:r>
                          <a:rPr lang="en-US" sz="2000" b="0" i="1" smtClean="0">
                            <a:latin typeface="Cambria Math"/>
                          </a:rPr>
                          <m:t>𝑥</m:t>
                        </m:r>
                      </m:sub>
                    </m:sSub>
                    <m:r>
                      <a:rPr lang="en-US" sz="2000" b="0" i="1" smtClean="0">
                        <a:latin typeface="Cambria Math"/>
                      </a:rPr>
                      <m:t>=5.0</m:t>
                    </m:r>
                    <m:f>
                      <m:fPr>
                        <m:ctrlPr>
                          <a:rPr lang="en-US" sz="2000" b="0" i="1" smtClean="0">
                            <a:latin typeface="Cambria Math" panose="02040503050406030204" pitchFamily="18" charset="0"/>
                          </a:rPr>
                        </m:ctrlPr>
                      </m:fPr>
                      <m:num>
                        <m:r>
                          <a:rPr lang="en-US" sz="2000" b="0" i="1" smtClean="0">
                            <a:latin typeface="Cambria Math"/>
                          </a:rPr>
                          <m:t>𝑚</m:t>
                        </m:r>
                      </m:num>
                      <m:den>
                        <m:r>
                          <a:rPr lang="en-US" sz="2000" b="0" i="1" smtClean="0">
                            <a:latin typeface="Cambria Math"/>
                          </a:rPr>
                          <m:t>𝑠</m:t>
                        </m:r>
                      </m:den>
                    </m:f>
                  </m:oMath>
                </a14:m>
                <a:endParaRPr lang="en-US" sz="2000" b="0" dirty="0"/>
              </a:p>
              <a:p>
                <a:r>
                  <a:rPr lang="en-US" sz="2000" u="sng" dirty="0"/>
                  <a:t>y-direction</a:t>
                </a:r>
                <a:endParaRPr lang="en-US" sz="2000" dirty="0"/>
              </a:p>
              <a:p>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a:rPr>
                          <m:t>𝑣</m:t>
                        </m:r>
                      </m:e>
                      <m:sub>
                        <m:r>
                          <a:rPr lang="en-US" sz="2000" b="0" i="1" smtClean="0">
                            <a:latin typeface="Cambria Math"/>
                          </a:rPr>
                          <m:t>𝑦</m:t>
                        </m:r>
                      </m:sub>
                    </m:sSub>
                    <m:r>
                      <a:rPr lang="en-US" sz="2000" b="0" i="1" smtClean="0">
                        <a:latin typeface="Cambria Math"/>
                      </a:rPr>
                      <m:t>=</m:t>
                    </m:r>
                    <m:sSub>
                      <m:sSubPr>
                        <m:ctrlPr>
                          <a:rPr lang="en-US" sz="2000" b="0" i="1" smtClean="0">
                            <a:latin typeface="Cambria Math" panose="02040503050406030204" pitchFamily="18" charset="0"/>
                          </a:rPr>
                        </m:ctrlPr>
                      </m:sSubPr>
                      <m:e>
                        <m:r>
                          <a:rPr lang="en-US" sz="2000" b="0" i="1" smtClean="0">
                            <a:latin typeface="Cambria Math"/>
                          </a:rPr>
                          <m:t>𝑎</m:t>
                        </m:r>
                      </m:e>
                      <m:sub>
                        <m:r>
                          <a:rPr lang="en-US" sz="2000" b="0" i="1" smtClean="0">
                            <a:latin typeface="Cambria Math"/>
                          </a:rPr>
                          <m:t>𝑦</m:t>
                        </m:r>
                      </m:sub>
                    </m:sSub>
                    <m:r>
                      <a:rPr lang="en-US" sz="2000" b="0" i="1" smtClean="0">
                        <a:latin typeface="Cambria Math"/>
                      </a:rPr>
                      <m:t>𝑡</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a:rPr>
                          <m:t>𝑣</m:t>
                        </m:r>
                      </m:e>
                      <m:sub>
                        <m:r>
                          <a:rPr lang="en-US" sz="2000" b="0" i="1" smtClean="0">
                            <a:latin typeface="Cambria Math"/>
                          </a:rPr>
                          <m:t>0</m:t>
                        </m:r>
                        <m:r>
                          <a:rPr lang="en-US" sz="2000" b="0" i="1" smtClean="0">
                            <a:latin typeface="Cambria Math"/>
                          </a:rPr>
                          <m:t>𝑦</m:t>
                        </m:r>
                      </m:sub>
                    </m:sSub>
                  </m:oMath>
                </a14:m>
                <a:endParaRPr lang="en-US" sz="2000" b="0" dirty="0"/>
              </a:p>
              <a:p>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a:rPr>
                          <m:t>𝑣</m:t>
                        </m:r>
                      </m:e>
                      <m:sub>
                        <m:r>
                          <a:rPr lang="en-US" sz="2000" b="0" i="1" smtClean="0">
                            <a:latin typeface="Cambria Math"/>
                          </a:rPr>
                          <m:t>𝑦</m:t>
                        </m:r>
                      </m:sub>
                    </m:sSub>
                    <m:r>
                      <a:rPr lang="en-US" sz="2000" b="0" i="1" smtClean="0">
                        <a:latin typeface="Cambria Math"/>
                      </a:rPr>
                      <m:t>=−9.8</m:t>
                    </m:r>
                    <m:f>
                      <m:fPr>
                        <m:ctrlPr>
                          <a:rPr lang="en-US" sz="2000" b="0" i="1" smtClean="0">
                            <a:latin typeface="Cambria Math" panose="02040503050406030204" pitchFamily="18" charset="0"/>
                          </a:rPr>
                        </m:ctrlPr>
                      </m:fPr>
                      <m:num>
                        <m:r>
                          <a:rPr lang="en-US" sz="2000" b="0" i="1" smtClean="0">
                            <a:latin typeface="Cambria Math"/>
                          </a:rPr>
                          <m:t>𝑚</m:t>
                        </m:r>
                      </m:num>
                      <m:den>
                        <m:sSup>
                          <m:sSupPr>
                            <m:ctrlPr>
                              <a:rPr lang="en-US" sz="2000" b="0" i="1" smtClean="0">
                                <a:latin typeface="Cambria Math" panose="02040503050406030204" pitchFamily="18" charset="0"/>
                              </a:rPr>
                            </m:ctrlPr>
                          </m:sSupPr>
                          <m:e>
                            <m:r>
                              <a:rPr lang="en-US" sz="2000" b="0" i="1" smtClean="0">
                                <a:latin typeface="Cambria Math"/>
                              </a:rPr>
                              <m:t>𝑠</m:t>
                            </m:r>
                          </m:e>
                          <m:sup>
                            <m:r>
                              <a:rPr lang="en-US" sz="2000" b="0" i="1" smtClean="0">
                                <a:latin typeface="Cambria Math"/>
                              </a:rPr>
                              <m:t>2</m:t>
                            </m:r>
                          </m:sup>
                        </m:sSup>
                      </m:den>
                    </m:f>
                    <m:d>
                      <m:dPr>
                        <m:ctrlPr>
                          <a:rPr lang="en-US" sz="2000" b="0" i="1" smtClean="0">
                            <a:latin typeface="Cambria Math" panose="02040503050406030204" pitchFamily="18" charset="0"/>
                          </a:rPr>
                        </m:ctrlPr>
                      </m:dPr>
                      <m:e>
                        <m:r>
                          <a:rPr lang="en-US" sz="2000" b="0" i="1" smtClean="0">
                            <a:latin typeface="Cambria Math"/>
                          </a:rPr>
                          <m:t>0.45 </m:t>
                        </m:r>
                        <m:r>
                          <a:rPr lang="en-US" sz="2000" b="0" i="1" smtClean="0">
                            <a:latin typeface="Cambria Math"/>
                          </a:rPr>
                          <m:t>𝑠</m:t>
                        </m:r>
                      </m:e>
                    </m:d>
                    <m:r>
                      <a:rPr lang="en-US" sz="2000" b="0" i="1" smtClean="0">
                        <a:latin typeface="Cambria Math" panose="02040503050406030204" pitchFamily="18" charset="0"/>
                      </a:rPr>
                      <m:t>+</m:t>
                    </m:r>
                    <m:r>
                      <a:rPr lang="en-US" sz="2000" b="0" i="1" smtClean="0">
                        <a:latin typeface="Cambria Math"/>
                      </a:rPr>
                      <m:t>0</m:t>
                    </m:r>
                    <m:f>
                      <m:fPr>
                        <m:ctrlPr>
                          <a:rPr lang="en-US" sz="2000" b="0" i="1" smtClean="0">
                            <a:latin typeface="Cambria Math" panose="02040503050406030204" pitchFamily="18" charset="0"/>
                          </a:rPr>
                        </m:ctrlPr>
                      </m:fPr>
                      <m:num>
                        <m:r>
                          <a:rPr lang="en-US" sz="2000" b="0" i="1" smtClean="0">
                            <a:latin typeface="Cambria Math"/>
                          </a:rPr>
                          <m:t>𝑚</m:t>
                        </m:r>
                      </m:num>
                      <m:den>
                        <m:r>
                          <a:rPr lang="en-US" sz="2000" b="0" i="1" smtClean="0">
                            <a:latin typeface="Cambria Math"/>
                          </a:rPr>
                          <m:t>𝑠</m:t>
                        </m:r>
                      </m:den>
                    </m:f>
                  </m:oMath>
                </a14:m>
                <a:endParaRPr lang="en-US" sz="2000" b="0" dirty="0"/>
              </a:p>
              <a:p>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a:rPr>
                          <m:t>𝑣</m:t>
                        </m:r>
                      </m:e>
                      <m:sub>
                        <m:r>
                          <a:rPr lang="en-US" sz="2000" b="0" i="1" smtClean="0">
                            <a:latin typeface="Cambria Math"/>
                          </a:rPr>
                          <m:t>𝑦</m:t>
                        </m:r>
                      </m:sub>
                    </m:sSub>
                    <m:r>
                      <a:rPr lang="en-US" sz="2000" b="0" i="1" smtClean="0">
                        <a:latin typeface="Cambria Math"/>
                      </a:rPr>
                      <m:t>=−4.4</m:t>
                    </m:r>
                    <m:f>
                      <m:fPr>
                        <m:ctrlPr>
                          <a:rPr lang="en-US" sz="2000" b="0" i="1" smtClean="0">
                            <a:latin typeface="Cambria Math" panose="02040503050406030204" pitchFamily="18" charset="0"/>
                          </a:rPr>
                        </m:ctrlPr>
                      </m:fPr>
                      <m:num>
                        <m:r>
                          <a:rPr lang="en-US" sz="2000" b="0" i="1" smtClean="0">
                            <a:latin typeface="Cambria Math"/>
                          </a:rPr>
                          <m:t>𝑚</m:t>
                        </m:r>
                      </m:num>
                      <m:den>
                        <m:r>
                          <a:rPr lang="en-US" sz="2000" b="0" i="1" smtClean="0">
                            <a:latin typeface="Cambria Math"/>
                          </a:rPr>
                          <m:t>𝑠</m:t>
                        </m:r>
                      </m:den>
                    </m:f>
                  </m:oMath>
                </a14:m>
                <a:endParaRPr lang="en-US" sz="2000" dirty="0"/>
              </a:p>
            </p:txBody>
          </p:sp>
        </mc:Choice>
        <mc:Fallback xmlns="">
          <p:sp>
            <p:nvSpPr>
              <p:cNvPr id="10" name="Content Placeholder 2"/>
              <p:cNvSpPr>
                <a:spLocks noGrp="1" noRot="1" noChangeAspect="1" noMove="1" noResize="1" noEditPoints="1" noAdjustHandles="1" noChangeArrowheads="1" noChangeShapeType="1" noTextEdit="1"/>
              </p:cNvSpPr>
              <p:nvPr>
                <p:ph sz="half" idx="2"/>
              </p:nvPr>
            </p:nvSpPr>
            <p:spPr>
              <a:blipFill>
                <a:blip r:embed="rId6"/>
                <a:stretch>
                  <a:fillRect l="-1215" t="-1739"/>
                </a:stretch>
              </a:blipFill>
            </p:spPr>
            <p:txBody>
              <a:bodyPr/>
              <a:lstStyle/>
              <a:p>
                <a:r>
                  <a:rPr lang="en-US">
                    <a:noFill/>
                  </a:rPr>
                  <a:t> </a:t>
                </a:r>
              </a:p>
            </p:txBody>
          </p:sp>
        </mc:Fallback>
      </mc:AlternateContent>
    </p:spTree>
    <p:extLst>
      <p:ext uri="{BB962C8B-B14F-4D97-AF65-F5344CB8AC3E}">
        <p14:creationId xmlns:p14="http://schemas.microsoft.com/office/powerpoint/2010/main" val="343745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9" grpId="0" build="p"/>
      <p:bldP spid="10"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01-08 Projectile Motion</a:t>
            </a:r>
          </a:p>
        </p:txBody>
      </p:sp>
      <mc:AlternateContent xmlns:mc="http://schemas.openxmlformats.org/markup-compatibility/2006" xmlns:a14="http://schemas.microsoft.com/office/drawing/2010/main">
        <mc:Choice Requires="a14">
          <p:sp>
            <p:nvSpPr>
              <p:cNvPr id="7" name="Content Placeholder 1"/>
              <p:cNvSpPr>
                <a:spLocks noGrp="1"/>
              </p:cNvSpPr>
              <p:nvPr>
                <p:ph sz="half" idx="1"/>
              </p:nvPr>
            </p:nvSpPr>
            <p:spPr/>
            <p:txBody>
              <a:bodyPr>
                <a:normAutofit fontScale="85000" lnSpcReduction="10000"/>
              </a:bodyPr>
              <a:lstStyle/>
              <a:p>
                <a:pPr>
                  <a:lnSpc>
                    <a:spcPct val="110000"/>
                  </a:lnSpc>
                </a:pPr>
                <a:r>
                  <a:rPr lang="en-US" dirty="0"/>
                  <a:t>A truck (v = 11.2 m/s) turned a corner too sharp and lost part of the load.  A falling box will break if it hits the ground with a velocity greater than 15 m/s.  The height of the truck bed is 1.5 m.  Will the box break?</a:t>
                </a:r>
              </a:p>
              <a:p>
                <a:pPr>
                  <a:lnSpc>
                    <a:spcPct val="110000"/>
                  </a:lnSpc>
                </a:pPr>
                <a:r>
                  <a:rPr lang="en-US" b="0" u="sng" dirty="0"/>
                  <a:t>x</a:t>
                </a:r>
                <a:r>
                  <a:rPr lang="en-US" b="0"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r>
                          <a:rPr lang="en-US" b="0" i="1" smtClean="0">
                            <a:latin typeface="Cambria Math"/>
                          </a:rPr>
                          <m:t>𝑥</m:t>
                        </m:r>
                      </m:sub>
                    </m:sSub>
                    <m:r>
                      <a:rPr lang="en-US" b="0" i="1" smtClean="0">
                        <a:latin typeface="Cambria Math"/>
                      </a:rPr>
                      <m:t>=11.2</m:t>
                    </m:r>
                    <m:f>
                      <m:fPr>
                        <m:ctrlPr>
                          <a:rPr lang="en-US" b="0" i="1" smtClean="0">
                            <a:latin typeface="Cambria Math" panose="02040503050406030204" pitchFamily="18" charset="0"/>
                          </a:rPr>
                        </m:ctrlPr>
                      </m:fPr>
                      <m:num>
                        <m:r>
                          <a:rPr lang="en-US" b="0" i="1" smtClean="0">
                            <a:latin typeface="Cambria Math"/>
                          </a:rPr>
                          <m:t>𝑚</m:t>
                        </m:r>
                      </m:num>
                      <m:den>
                        <m:r>
                          <a:rPr lang="en-US" b="0" i="1" smtClean="0">
                            <a:latin typeface="Cambria Math"/>
                          </a:rPr>
                          <m:t>𝑠</m:t>
                        </m:r>
                      </m:den>
                    </m:f>
                    <m:r>
                      <a:rPr lang="en-US" b="0" i="1" smtClean="0">
                        <a:latin typeface="Cambria Math"/>
                      </a:rPr>
                      <m:t>, </m:t>
                    </m:r>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𝑥</m:t>
                        </m:r>
                      </m:sub>
                    </m:sSub>
                    <m:r>
                      <a:rPr lang="en-US" b="0" i="1" smtClean="0">
                        <a:latin typeface="Cambria Math"/>
                      </a:rPr>
                      <m:t>=11.2</m:t>
                    </m:r>
                    <m:f>
                      <m:fPr>
                        <m:ctrlPr>
                          <a:rPr lang="en-US" b="0" i="1" smtClean="0">
                            <a:latin typeface="Cambria Math" panose="02040503050406030204" pitchFamily="18" charset="0"/>
                          </a:rPr>
                        </m:ctrlPr>
                      </m:fPr>
                      <m:num>
                        <m:r>
                          <a:rPr lang="en-US" b="0" i="1" smtClean="0">
                            <a:latin typeface="Cambria Math"/>
                          </a:rPr>
                          <m:t>𝑚</m:t>
                        </m:r>
                      </m:num>
                      <m:den>
                        <m:r>
                          <a:rPr lang="en-US" b="0" i="1" smtClean="0">
                            <a:latin typeface="Cambria Math"/>
                          </a:rPr>
                          <m:t>𝑠</m:t>
                        </m:r>
                      </m:den>
                    </m:f>
                  </m:oMath>
                </a14:m>
                <a:endParaRPr lang="en-US" b="0" dirty="0"/>
              </a:p>
              <a:p>
                <a:pPr>
                  <a:lnSpc>
                    <a:spcPct val="110000"/>
                  </a:lnSpc>
                </a:pPr>
                <a:r>
                  <a:rPr lang="en-US" u="sng" dirty="0"/>
                  <a:t>y:</a:t>
                </a:r>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r>
                          <a:rPr lang="en-US" b="0" i="1" smtClean="0">
                            <a:latin typeface="Cambria Math"/>
                          </a:rPr>
                          <m:t>𝑦</m:t>
                        </m:r>
                      </m:sub>
                    </m:sSub>
                    <m:r>
                      <a:rPr lang="en-US" b="0" i="1" smtClean="0">
                        <a:latin typeface="Cambria Math"/>
                      </a:rPr>
                      <m:t>=0</m:t>
                    </m:r>
                    <m:f>
                      <m:fPr>
                        <m:ctrlPr>
                          <a:rPr lang="en-US" b="0" i="1" smtClean="0">
                            <a:latin typeface="Cambria Math" panose="02040503050406030204" pitchFamily="18" charset="0"/>
                          </a:rPr>
                        </m:ctrlPr>
                      </m:fPr>
                      <m:num>
                        <m:r>
                          <a:rPr lang="en-US" b="0" i="1" smtClean="0">
                            <a:latin typeface="Cambria Math"/>
                          </a:rPr>
                          <m:t>𝑚</m:t>
                        </m:r>
                      </m:num>
                      <m:den>
                        <m:r>
                          <a:rPr lang="en-US" b="0" i="1" smtClean="0">
                            <a:latin typeface="Cambria Math"/>
                          </a:rPr>
                          <m:t>𝑠</m:t>
                        </m:r>
                      </m:den>
                    </m:f>
                    <m:r>
                      <a:rPr lang="en-US" b="0" i="1" smtClean="0">
                        <a:latin typeface="Cambria Math"/>
                      </a:rPr>
                      <m:t>, </m:t>
                    </m:r>
                    <m:sSub>
                      <m:sSubPr>
                        <m:ctrlPr>
                          <a:rPr lang="en-US" b="0" i="1" smtClean="0">
                            <a:latin typeface="Cambria Math" panose="02040503050406030204" pitchFamily="18" charset="0"/>
                          </a:rPr>
                        </m:ctrlPr>
                      </m:sSubPr>
                      <m:e>
                        <m:r>
                          <a:rPr lang="en-US" b="0" i="1" smtClean="0">
                            <a:latin typeface="Cambria Math"/>
                          </a:rPr>
                          <m:t>𝑦</m:t>
                        </m:r>
                      </m:e>
                      <m:sub>
                        <m:r>
                          <a:rPr lang="en-US" b="0" i="1" smtClean="0">
                            <a:latin typeface="Cambria Math"/>
                          </a:rPr>
                          <m:t>0</m:t>
                        </m:r>
                      </m:sub>
                    </m:sSub>
                    <m:r>
                      <a:rPr lang="en-US" b="0" i="1" smtClean="0">
                        <a:latin typeface="Cambria Math"/>
                      </a:rPr>
                      <m:t>=1.5 </m:t>
                    </m:r>
                    <m:r>
                      <a:rPr lang="en-US" b="0" i="1" smtClean="0">
                        <a:latin typeface="Cambria Math"/>
                      </a:rPr>
                      <m:t>𝑚</m:t>
                    </m:r>
                    <m:r>
                      <a:rPr lang="en-US" b="0" i="1" smtClean="0">
                        <a:latin typeface="Cambria Math"/>
                      </a:rPr>
                      <m:t>, </m:t>
                    </m:r>
                    <m:r>
                      <a:rPr lang="en-US" b="0" i="1" smtClean="0">
                        <a:latin typeface="Cambria Math"/>
                      </a:rPr>
                      <m:t>𝑦</m:t>
                    </m:r>
                    <m:r>
                      <a:rPr lang="en-US" b="0" i="1" smtClean="0">
                        <a:latin typeface="Cambria Math"/>
                      </a:rPr>
                      <m:t>=0 </m:t>
                    </m:r>
                    <m:r>
                      <a:rPr lang="en-US" b="0" i="1" smtClean="0">
                        <a:latin typeface="Cambria Math"/>
                      </a:rPr>
                      <m:t>𝑚</m:t>
                    </m:r>
                    <m:r>
                      <a:rPr lang="en-US" b="0" i="1" smtClean="0">
                        <a:latin typeface="Cambria Math"/>
                      </a:rPr>
                      <m:t>, </m:t>
                    </m:r>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𝑦</m:t>
                        </m:r>
                      </m:sub>
                    </m:sSub>
                    <m:r>
                      <a:rPr lang="en-US" b="0" i="1" smtClean="0">
                        <a:latin typeface="Cambria Math"/>
                      </a:rPr>
                      <m:t>=−9.8</m:t>
                    </m:r>
                    <m:f>
                      <m:fPr>
                        <m:ctrlPr>
                          <a:rPr lang="en-US" b="0" i="1" smtClean="0">
                            <a:latin typeface="Cambria Math" panose="02040503050406030204" pitchFamily="18" charset="0"/>
                          </a:rPr>
                        </m:ctrlPr>
                      </m:fPr>
                      <m:num>
                        <m:r>
                          <a:rPr lang="en-US" b="0" i="1" smtClean="0">
                            <a:latin typeface="Cambria Math"/>
                          </a:rPr>
                          <m:t>𝑚</m:t>
                        </m:r>
                      </m:num>
                      <m:den>
                        <m:sSup>
                          <m:sSupPr>
                            <m:ctrlPr>
                              <a:rPr lang="en-US" b="0" i="1" smtClean="0">
                                <a:latin typeface="Cambria Math" panose="02040503050406030204" pitchFamily="18" charset="0"/>
                              </a:rPr>
                            </m:ctrlPr>
                          </m:sSupPr>
                          <m:e>
                            <m:r>
                              <a:rPr lang="en-US" b="0" i="1" smtClean="0">
                                <a:latin typeface="Cambria Math"/>
                              </a:rPr>
                              <m:t>𝑠</m:t>
                            </m:r>
                          </m:e>
                          <m:sup>
                            <m:r>
                              <a:rPr lang="en-US" b="0" i="1" smtClean="0">
                                <a:latin typeface="Cambria Math"/>
                              </a:rPr>
                              <m:t>2</m:t>
                            </m:r>
                          </m:sup>
                        </m:sSup>
                      </m:den>
                    </m:f>
                    <m:r>
                      <a:rPr lang="en-US" b="0" i="1" smtClean="0">
                        <a:latin typeface="Cambria Math"/>
                      </a:rPr>
                      <m:t>, </m:t>
                    </m:r>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𝑦</m:t>
                        </m:r>
                      </m:sub>
                    </m:sSub>
                    <m:r>
                      <a:rPr lang="en-US" b="0" i="1" smtClean="0">
                        <a:latin typeface="Cambria Math"/>
                      </a:rPr>
                      <m:t>= ?</m:t>
                    </m:r>
                  </m:oMath>
                </a14:m>
                <a:endParaRPr lang="en-US" u="sng" dirty="0"/>
              </a:p>
            </p:txBody>
          </p:sp>
        </mc:Choice>
        <mc:Fallback xmlns="">
          <p:sp>
            <p:nvSpPr>
              <p:cNvPr id="7" name="Content Placeholder 1"/>
              <p:cNvSpPr>
                <a:spLocks noGrp="1" noRot="1" noChangeAspect="1" noMove="1" noResize="1" noEditPoints="1" noAdjustHandles="1" noChangeArrowheads="1" noChangeShapeType="1" noTextEdit="1"/>
              </p:cNvSpPr>
              <p:nvPr>
                <p:ph sz="half" idx="1"/>
              </p:nvPr>
            </p:nvSpPr>
            <p:spPr>
              <a:blipFill>
                <a:blip r:embed="rId3"/>
                <a:stretch>
                  <a:fillRect l="-1215" t="-870" r="-2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ontent Placeholder 2"/>
              <p:cNvSpPr>
                <a:spLocks noGrp="1"/>
              </p:cNvSpPr>
              <p:nvPr>
                <p:ph sz="half" idx="2"/>
              </p:nvPr>
            </p:nvSpPr>
            <p:spPr/>
            <p:txBody>
              <a:bodyPr>
                <a:normAutofit fontScale="85000" lnSpcReduction="10000"/>
              </a:bodyPr>
              <a:lstStyle/>
              <a:p>
                <a:r>
                  <a:rPr lang="en-US" u="sng" dirty="0"/>
                  <a:t>y-direction:</a:t>
                </a:r>
              </a:p>
              <a:p>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a:rPr>
                          <m:t>𝑣</m:t>
                        </m:r>
                      </m:e>
                      <m:sub>
                        <m:r>
                          <a:rPr lang="en-US" b="0" i="1" smtClean="0">
                            <a:latin typeface="Cambria Math"/>
                          </a:rPr>
                          <m:t>𝑦</m:t>
                        </m:r>
                      </m:sub>
                      <m:sup>
                        <m:r>
                          <a:rPr lang="en-US" b="0" i="1" smtClean="0">
                            <a:latin typeface="Cambria Math"/>
                          </a:rPr>
                          <m:t>2</m:t>
                        </m:r>
                      </m:sup>
                    </m:sSubSup>
                    <m:r>
                      <a:rPr lang="en-US" b="0" i="1" smtClean="0">
                        <a:latin typeface="Cambria Math"/>
                      </a:rPr>
                      <m:t>=</m:t>
                    </m:r>
                    <m:sSubSup>
                      <m:sSubSupPr>
                        <m:ctrlPr>
                          <a:rPr lang="en-US" b="0" i="1" smtClean="0">
                            <a:latin typeface="Cambria Math" panose="02040503050406030204" pitchFamily="18" charset="0"/>
                          </a:rPr>
                        </m:ctrlPr>
                      </m:sSubSupPr>
                      <m:e>
                        <m:r>
                          <a:rPr lang="en-US" b="0" i="1" smtClean="0">
                            <a:latin typeface="Cambria Math"/>
                          </a:rPr>
                          <m:t>𝑣</m:t>
                        </m:r>
                      </m:e>
                      <m:sub>
                        <m:r>
                          <a:rPr lang="en-US" b="0" i="1" smtClean="0">
                            <a:latin typeface="Cambria Math"/>
                          </a:rPr>
                          <m:t>0</m:t>
                        </m:r>
                        <m:r>
                          <a:rPr lang="en-US" b="0" i="1" smtClean="0">
                            <a:latin typeface="Cambria Math"/>
                          </a:rPr>
                          <m:t>𝑦</m:t>
                        </m:r>
                      </m:sub>
                      <m:sup>
                        <m:r>
                          <a:rPr lang="en-US" b="0" i="1" smtClean="0">
                            <a:latin typeface="Cambria Math"/>
                          </a:rPr>
                          <m:t>2</m:t>
                        </m:r>
                      </m:sup>
                    </m:sSubSup>
                    <m:r>
                      <a:rPr lang="en-US" b="0" i="1" smtClean="0">
                        <a:latin typeface="Cambria Math"/>
                      </a:rPr>
                      <m:t>+2</m:t>
                    </m:r>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𝑦</m:t>
                        </m:r>
                      </m:sub>
                    </m:sSub>
                    <m:r>
                      <a:rPr lang="en-US" b="0" i="1" smtClean="0">
                        <a:latin typeface="Cambria Math"/>
                      </a:rPr>
                      <m:t>(</m:t>
                    </m:r>
                    <m:r>
                      <a:rPr lang="en-US" b="0" i="1" smtClean="0">
                        <a:latin typeface="Cambria Math"/>
                      </a:rPr>
                      <m:t>𝑦</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𝑦</m:t>
                        </m:r>
                      </m:e>
                      <m:sub>
                        <m:r>
                          <a:rPr lang="en-US" b="0" i="1" smtClean="0">
                            <a:latin typeface="Cambria Math"/>
                          </a:rPr>
                          <m:t>0</m:t>
                        </m:r>
                      </m:sub>
                    </m:sSub>
                    <m:r>
                      <a:rPr lang="en-US" b="0" i="1" smtClean="0">
                        <a:latin typeface="Cambria Math"/>
                      </a:rPr>
                      <m:t>)</m:t>
                    </m:r>
                  </m:oMath>
                </a14:m>
                <a:endParaRPr lang="en-US" dirty="0"/>
              </a:p>
              <a:p>
                <a14:m>
                  <m:oMath xmlns:m="http://schemas.openxmlformats.org/officeDocument/2006/math">
                    <m:sSubSup>
                      <m:sSubSupPr>
                        <m:ctrlPr>
                          <a:rPr lang="en-US" b="0" i="1" smtClean="0">
                            <a:latin typeface="Cambria Math" panose="02040503050406030204" pitchFamily="18" charset="0"/>
                            <a:sym typeface="Wingdings" pitchFamily="2" charset="2"/>
                          </a:rPr>
                        </m:ctrlPr>
                      </m:sSubSupPr>
                      <m:e>
                        <m:r>
                          <a:rPr lang="en-US" b="0" i="1" smtClean="0">
                            <a:latin typeface="Cambria Math"/>
                            <a:sym typeface="Wingdings" pitchFamily="2" charset="2"/>
                          </a:rPr>
                          <m:t>𝑣</m:t>
                        </m:r>
                      </m:e>
                      <m:sub>
                        <m:r>
                          <a:rPr lang="en-US" b="0" i="1" smtClean="0">
                            <a:latin typeface="Cambria Math"/>
                            <a:sym typeface="Wingdings" pitchFamily="2" charset="2"/>
                          </a:rPr>
                          <m:t>𝑦</m:t>
                        </m:r>
                      </m:sub>
                      <m:sup>
                        <m:r>
                          <a:rPr lang="en-US" b="0" i="1" smtClean="0">
                            <a:latin typeface="Cambria Math"/>
                            <a:sym typeface="Wingdings" pitchFamily="2" charset="2"/>
                          </a:rPr>
                          <m:t>2</m:t>
                        </m:r>
                      </m:sup>
                    </m:sSubSup>
                    <m:r>
                      <a:rPr lang="en-US" b="0" i="1" smtClean="0">
                        <a:latin typeface="Cambria Math"/>
                        <a:sym typeface="Wingdings" pitchFamily="2" charset="2"/>
                      </a:rPr>
                      <m:t>=</m:t>
                    </m:r>
                    <m:sSup>
                      <m:sSupPr>
                        <m:ctrlPr>
                          <a:rPr lang="en-US" b="0" i="1" smtClean="0">
                            <a:latin typeface="Cambria Math" panose="02040503050406030204" pitchFamily="18" charset="0"/>
                            <a:sym typeface="Wingdings" pitchFamily="2" charset="2"/>
                          </a:rPr>
                        </m:ctrlPr>
                      </m:sSupPr>
                      <m:e>
                        <m:d>
                          <m:dPr>
                            <m:ctrlPr>
                              <a:rPr lang="en-US" b="0" i="1" smtClean="0">
                                <a:latin typeface="Cambria Math" panose="02040503050406030204" pitchFamily="18" charset="0"/>
                                <a:sym typeface="Wingdings" pitchFamily="2" charset="2"/>
                              </a:rPr>
                            </m:ctrlPr>
                          </m:dPr>
                          <m:e>
                            <m:r>
                              <a:rPr lang="en-US" b="0" i="1" smtClean="0">
                                <a:latin typeface="Cambria Math"/>
                                <a:sym typeface="Wingdings" pitchFamily="2" charset="2"/>
                              </a:rPr>
                              <m:t>0</m:t>
                            </m:r>
                            <m:f>
                              <m:fPr>
                                <m:ctrlPr>
                                  <a:rPr lang="en-US" b="0" i="1" smtClean="0">
                                    <a:latin typeface="Cambria Math" panose="02040503050406030204" pitchFamily="18" charset="0"/>
                                    <a:sym typeface="Wingdings" pitchFamily="2" charset="2"/>
                                  </a:rPr>
                                </m:ctrlPr>
                              </m:fPr>
                              <m:num>
                                <m:r>
                                  <a:rPr lang="en-US" b="0" i="1" smtClean="0">
                                    <a:latin typeface="Cambria Math"/>
                                    <a:sym typeface="Wingdings" pitchFamily="2" charset="2"/>
                                  </a:rPr>
                                  <m:t>𝑚</m:t>
                                </m:r>
                              </m:num>
                              <m:den>
                                <m:r>
                                  <a:rPr lang="en-US" b="0" i="1" smtClean="0">
                                    <a:latin typeface="Cambria Math"/>
                                    <a:sym typeface="Wingdings" pitchFamily="2" charset="2"/>
                                  </a:rPr>
                                  <m:t>𝑠</m:t>
                                </m:r>
                              </m:den>
                            </m:f>
                          </m:e>
                        </m:d>
                      </m:e>
                      <m:sup>
                        <m:r>
                          <a:rPr lang="en-US" b="0" i="1" smtClean="0">
                            <a:latin typeface="Cambria Math"/>
                            <a:sym typeface="Wingdings" pitchFamily="2" charset="2"/>
                          </a:rPr>
                          <m:t>2</m:t>
                        </m:r>
                      </m:sup>
                    </m:sSup>
                    <m:r>
                      <a:rPr lang="en-US" b="0" i="1" smtClean="0">
                        <a:latin typeface="Cambria Math"/>
                        <a:sym typeface="Wingdings" pitchFamily="2" charset="2"/>
                      </a:rPr>
                      <m:t>+2</m:t>
                    </m:r>
                    <m:d>
                      <m:dPr>
                        <m:ctrlPr>
                          <a:rPr lang="en-US" b="0" i="1" smtClean="0">
                            <a:latin typeface="Cambria Math" panose="02040503050406030204" pitchFamily="18" charset="0"/>
                            <a:sym typeface="Wingdings" pitchFamily="2" charset="2"/>
                          </a:rPr>
                        </m:ctrlPr>
                      </m:dPr>
                      <m:e>
                        <m:r>
                          <a:rPr lang="en-US" b="0" i="1" smtClean="0">
                            <a:latin typeface="Cambria Math"/>
                            <a:sym typeface="Wingdings" pitchFamily="2" charset="2"/>
                          </a:rPr>
                          <m:t>−9.8</m:t>
                        </m:r>
                        <m:f>
                          <m:fPr>
                            <m:ctrlPr>
                              <a:rPr lang="en-US" b="0" i="1" smtClean="0">
                                <a:latin typeface="Cambria Math" panose="02040503050406030204" pitchFamily="18" charset="0"/>
                                <a:sym typeface="Wingdings" pitchFamily="2" charset="2"/>
                              </a:rPr>
                            </m:ctrlPr>
                          </m:fPr>
                          <m:num>
                            <m:r>
                              <a:rPr lang="en-US" b="0" i="1" smtClean="0">
                                <a:latin typeface="Cambria Math"/>
                                <a:sym typeface="Wingdings" pitchFamily="2" charset="2"/>
                              </a:rPr>
                              <m:t>𝑚</m:t>
                            </m:r>
                          </m:num>
                          <m:den>
                            <m:sSup>
                              <m:sSupPr>
                                <m:ctrlPr>
                                  <a:rPr lang="en-US" b="0" i="1" smtClean="0">
                                    <a:latin typeface="Cambria Math" panose="02040503050406030204" pitchFamily="18" charset="0"/>
                                    <a:sym typeface="Wingdings" pitchFamily="2" charset="2"/>
                                  </a:rPr>
                                </m:ctrlPr>
                              </m:sSupPr>
                              <m:e>
                                <m:r>
                                  <a:rPr lang="en-US" b="0" i="1" smtClean="0">
                                    <a:latin typeface="Cambria Math"/>
                                    <a:sym typeface="Wingdings" pitchFamily="2" charset="2"/>
                                  </a:rPr>
                                  <m:t>𝑠</m:t>
                                </m:r>
                              </m:e>
                              <m:sup>
                                <m:r>
                                  <a:rPr lang="en-US" b="0" i="1" smtClean="0">
                                    <a:latin typeface="Cambria Math"/>
                                    <a:sym typeface="Wingdings" pitchFamily="2" charset="2"/>
                                  </a:rPr>
                                  <m:t>2</m:t>
                                </m:r>
                              </m:sup>
                            </m:sSup>
                          </m:den>
                        </m:f>
                      </m:e>
                    </m:d>
                    <m:d>
                      <m:dPr>
                        <m:ctrlPr>
                          <a:rPr lang="en-US" b="0" i="1" smtClean="0">
                            <a:latin typeface="Cambria Math" panose="02040503050406030204" pitchFamily="18" charset="0"/>
                            <a:sym typeface="Wingdings" pitchFamily="2" charset="2"/>
                          </a:rPr>
                        </m:ctrlPr>
                      </m:dPr>
                      <m:e>
                        <m:r>
                          <a:rPr lang="en-US" b="0" i="1" smtClean="0">
                            <a:latin typeface="Cambria Math"/>
                            <a:sym typeface="Wingdings" pitchFamily="2" charset="2"/>
                          </a:rPr>
                          <m:t>0−1.5 </m:t>
                        </m:r>
                        <m:r>
                          <a:rPr lang="en-US" b="0" i="1" smtClean="0">
                            <a:latin typeface="Cambria Math"/>
                            <a:sym typeface="Wingdings" pitchFamily="2" charset="2"/>
                          </a:rPr>
                          <m:t>𝑚</m:t>
                        </m:r>
                      </m:e>
                    </m:d>
                  </m:oMath>
                </a14:m>
                <a:endParaRPr lang="en-US" b="0" dirty="0">
                  <a:sym typeface="Wingdings" pitchFamily="2" charset="2"/>
                </a:endParaRPr>
              </a:p>
              <a:p>
                <a14:m>
                  <m:oMath xmlns:m="http://schemas.openxmlformats.org/officeDocument/2006/math">
                    <m:sSubSup>
                      <m:sSubSupPr>
                        <m:ctrlPr>
                          <a:rPr lang="en-US" b="0" i="1" smtClean="0">
                            <a:latin typeface="Cambria Math" panose="02040503050406030204" pitchFamily="18" charset="0"/>
                            <a:sym typeface="Wingdings" pitchFamily="2" charset="2"/>
                          </a:rPr>
                        </m:ctrlPr>
                      </m:sSubSupPr>
                      <m:e>
                        <m:r>
                          <a:rPr lang="en-US" b="0" i="1" smtClean="0">
                            <a:latin typeface="Cambria Math"/>
                            <a:sym typeface="Wingdings" pitchFamily="2" charset="2"/>
                          </a:rPr>
                          <m:t>𝑣</m:t>
                        </m:r>
                      </m:e>
                      <m:sub>
                        <m:r>
                          <a:rPr lang="en-US" b="0" i="1" smtClean="0">
                            <a:latin typeface="Cambria Math"/>
                            <a:sym typeface="Wingdings" pitchFamily="2" charset="2"/>
                          </a:rPr>
                          <m:t>𝑦</m:t>
                        </m:r>
                      </m:sub>
                      <m:sup>
                        <m:r>
                          <a:rPr lang="en-US" b="0" i="1" smtClean="0">
                            <a:latin typeface="Cambria Math"/>
                            <a:sym typeface="Wingdings" pitchFamily="2" charset="2"/>
                          </a:rPr>
                          <m:t>2</m:t>
                        </m:r>
                      </m:sup>
                    </m:sSubSup>
                    <m:r>
                      <a:rPr lang="en-US" b="0" i="1" smtClean="0">
                        <a:latin typeface="Cambria Math"/>
                        <a:sym typeface="Wingdings" pitchFamily="2" charset="2"/>
                      </a:rPr>
                      <m:t>=29.4</m:t>
                    </m:r>
                    <m:f>
                      <m:fPr>
                        <m:ctrlPr>
                          <a:rPr lang="en-US" b="0" i="1" smtClean="0">
                            <a:latin typeface="Cambria Math" panose="02040503050406030204" pitchFamily="18" charset="0"/>
                            <a:sym typeface="Wingdings" pitchFamily="2" charset="2"/>
                          </a:rPr>
                        </m:ctrlPr>
                      </m:fPr>
                      <m:num>
                        <m:sSup>
                          <m:sSupPr>
                            <m:ctrlPr>
                              <a:rPr lang="en-US" b="0" i="1" smtClean="0">
                                <a:latin typeface="Cambria Math" panose="02040503050406030204" pitchFamily="18" charset="0"/>
                                <a:sym typeface="Wingdings" pitchFamily="2" charset="2"/>
                              </a:rPr>
                            </m:ctrlPr>
                          </m:sSupPr>
                          <m:e>
                            <m:r>
                              <a:rPr lang="en-US" b="0" i="1" smtClean="0">
                                <a:latin typeface="Cambria Math"/>
                                <a:sym typeface="Wingdings" pitchFamily="2" charset="2"/>
                              </a:rPr>
                              <m:t>𝑚</m:t>
                            </m:r>
                          </m:e>
                          <m:sup>
                            <m:r>
                              <a:rPr lang="en-US" b="0" i="1" smtClean="0">
                                <a:latin typeface="Cambria Math"/>
                                <a:sym typeface="Wingdings" pitchFamily="2" charset="2"/>
                              </a:rPr>
                              <m:t>2</m:t>
                            </m:r>
                          </m:sup>
                        </m:sSup>
                      </m:num>
                      <m:den>
                        <m:sSup>
                          <m:sSupPr>
                            <m:ctrlPr>
                              <a:rPr lang="en-US" b="0" i="1" smtClean="0">
                                <a:latin typeface="Cambria Math" panose="02040503050406030204" pitchFamily="18" charset="0"/>
                                <a:sym typeface="Wingdings" pitchFamily="2" charset="2"/>
                              </a:rPr>
                            </m:ctrlPr>
                          </m:sSupPr>
                          <m:e>
                            <m:r>
                              <a:rPr lang="en-US" b="0" i="1" smtClean="0">
                                <a:latin typeface="Cambria Math"/>
                                <a:sym typeface="Wingdings" pitchFamily="2" charset="2"/>
                              </a:rPr>
                              <m:t>𝑠</m:t>
                            </m:r>
                          </m:e>
                          <m:sup>
                            <m:r>
                              <a:rPr lang="en-US" b="0" i="1" smtClean="0">
                                <a:latin typeface="Cambria Math"/>
                                <a:sym typeface="Wingdings" pitchFamily="2" charset="2"/>
                              </a:rPr>
                              <m:t>2</m:t>
                            </m:r>
                          </m:sup>
                        </m:sSup>
                      </m:den>
                    </m:f>
                  </m:oMath>
                </a14:m>
                <a:endParaRPr lang="en-US" b="0" dirty="0">
                  <a:sym typeface="Wingdings" pitchFamily="2" charset="2"/>
                </a:endParaRPr>
              </a:p>
              <a:p>
                <a14:m>
                  <m:oMath xmlns:m="http://schemas.openxmlformats.org/officeDocument/2006/math">
                    <m:sSub>
                      <m:sSubPr>
                        <m:ctrlPr>
                          <a:rPr lang="en-US" b="0" i="1" smtClean="0">
                            <a:latin typeface="Cambria Math" panose="02040503050406030204" pitchFamily="18" charset="0"/>
                            <a:sym typeface="Wingdings" pitchFamily="2" charset="2"/>
                          </a:rPr>
                        </m:ctrlPr>
                      </m:sSubPr>
                      <m:e>
                        <m:r>
                          <a:rPr lang="en-US" b="0" i="1" smtClean="0">
                            <a:latin typeface="Cambria Math"/>
                            <a:sym typeface="Wingdings" pitchFamily="2" charset="2"/>
                          </a:rPr>
                          <m:t>𝑣</m:t>
                        </m:r>
                      </m:e>
                      <m:sub>
                        <m:r>
                          <a:rPr lang="en-US" b="0" i="1" smtClean="0">
                            <a:latin typeface="Cambria Math"/>
                            <a:sym typeface="Wingdings" pitchFamily="2" charset="2"/>
                          </a:rPr>
                          <m:t>𝑦</m:t>
                        </m:r>
                      </m:sub>
                    </m:sSub>
                    <m:r>
                      <a:rPr lang="en-US" b="0" i="1" smtClean="0">
                        <a:latin typeface="Cambria Math"/>
                        <a:sym typeface="Wingdings" pitchFamily="2" charset="2"/>
                      </a:rPr>
                      <m:t>=−5.42 </m:t>
                    </m:r>
                    <m:r>
                      <a:rPr lang="en-US" b="0" i="1" smtClean="0">
                        <a:latin typeface="Cambria Math"/>
                        <a:sym typeface="Wingdings" pitchFamily="2" charset="2"/>
                      </a:rPr>
                      <m:t>𝑚</m:t>
                    </m:r>
                    <m:r>
                      <a:rPr lang="en-US" b="0" i="1" smtClean="0">
                        <a:latin typeface="Cambria Math"/>
                        <a:sym typeface="Wingdings" pitchFamily="2" charset="2"/>
                      </a:rPr>
                      <m:t>/</m:t>
                    </m:r>
                    <m:r>
                      <a:rPr lang="en-US" b="0" i="1" smtClean="0">
                        <a:latin typeface="Cambria Math"/>
                        <a:sym typeface="Wingdings" pitchFamily="2" charset="2"/>
                      </a:rPr>
                      <m:t>𝑠</m:t>
                    </m:r>
                  </m:oMath>
                </a14:m>
                <a:endParaRPr lang="en-US" dirty="0">
                  <a:sym typeface="Wingdings" pitchFamily="2" charset="2"/>
                </a:endParaRPr>
              </a:p>
              <a:p>
                <a14:m>
                  <m:oMath xmlns:m="http://schemas.openxmlformats.org/officeDocument/2006/math">
                    <m:sSub>
                      <m:sSubPr>
                        <m:ctrlPr>
                          <a:rPr lang="en-US" b="0" i="1" smtClean="0">
                            <a:latin typeface="Cambria Math" panose="02040503050406030204" pitchFamily="18" charset="0"/>
                            <a:sym typeface="Wingdings" pitchFamily="2" charset="2"/>
                          </a:rPr>
                        </m:ctrlPr>
                      </m:sSubPr>
                      <m:e>
                        <m:r>
                          <a:rPr lang="en-US" b="0" i="1" smtClean="0">
                            <a:latin typeface="Cambria Math"/>
                            <a:sym typeface="Wingdings" pitchFamily="2" charset="2"/>
                          </a:rPr>
                          <m:t>𝑣</m:t>
                        </m:r>
                      </m:e>
                      <m:sub>
                        <m:r>
                          <a:rPr lang="en-US" b="0" i="1" smtClean="0">
                            <a:latin typeface="Cambria Math"/>
                            <a:sym typeface="Wingdings" pitchFamily="2" charset="2"/>
                          </a:rPr>
                          <m:t>𝑅</m:t>
                        </m:r>
                      </m:sub>
                    </m:sSub>
                    <m:r>
                      <a:rPr lang="en-US" b="0" i="1" smtClean="0">
                        <a:latin typeface="Cambria Math"/>
                        <a:sym typeface="Wingdings" pitchFamily="2" charset="2"/>
                      </a:rPr>
                      <m:t>=</m:t>
                    </m:r>
                    <m:rad>
                      <m:radPr>
                        <m:degHide m:val="on"/>
                        <m:ctrlPr>
                          <a:rPr lang="en-US" b="0" i="1" smtClean="0">
                            <a:latin typeface="Cambria Math" panose="02040503050406030204" pitchFamily="18" charset="0"/>
                            <a:sym typeface="Wingdings" pitchFamily="2" charset="2"/>
                          </a:rPr>
                        </m:ctrlPr>
                      </m:radPr>
                      <m:deg/>
                      <m:e>
                        <m:sSup>
                          <m:sSupPr>
                            <m:ctrlPr>
                              <a:rPr lang="en-US" b="0" i="1" smtClean="0">
                                <a:latin typeface="Cambria Math" panose="02040503050406030204" pitchFamily="18" charset="0"/>
                                <a:sym typeface="Wingdings" pitchFamily="2" charset="2"/>
                              </a:rPr>
                            </m:ctrlPr>
                          </m:sSupPr>
                          <m:e>
                            <m:d>
                              <m:dPr>
                                <m:ctrlPr>
                                  <a:rPr lang="en-US" b="0" i="1" smtClean="0">
                                    <a:latin typeface="Cambria Math" panose="02040503050406030204" pitchFamily="18" charset="0"/>
                                    <a:sym typeface="Wingdings" pitchFamily="2" charset="2"/>
                                  </a:rPr>
                                </m:ctrlPr>
                              </m:dPr>
                              <m:e>
                                <m:r>
                                  <a:rPr lang="en-US" b="0" i="1" smtClean="0">
                                    <a:latin typeface="Cambria Math"/>
                                    <a:sym typeface="Wingdings" pitchFamily="2" charset="2"/>
                                  </a:rPr>
                                  <m:t>11.2</m:t>
                                </m:r>
                                <m:f>
                                  <m:fPr>
                                    <m:ctrlPr>
                                      <a:rPr lang="en-US" b="0" i="1" smtClean="0">
                                        <a:latin typeface="Cambria Math" panose="02040503050406030204" pitchFamily="18" charset="0"/>
                                        <a:sym typeface="Wingdings" pitchFamily="2" charset="2"/>
                                      </a:rPr>
                                    </m:ctrlPr>
                                  </m:fPr>
                                  <m:num>
                                    <m:r>
                                      <a:rPr lang="en-US" b="0" i="1" smtClean="0">
                                        <a:latin typeface="Cambria Math"/>
                                        <a:sym typeface="Wingdings" pitchFamily="2" charset="2"/>
                                      </a:rPr>
                                      <m:t>𝑚</m:t>
                                    </m:r>
                                  </m:num>
                                  <m:den>
                                    <m:r>
                                      <a:rPr lang="en-US" b="0" i="1" smtClean="0">
                                        <a:latin typeface="Cambria Math"/>
                                        <a:sym typeface="Wingdings" pitchFamily="2" charset="2"/>
                                      </a:rPr>
                                      <m:t>𝑠</m:t>
                                    </m:r>
                                  </m:den>
                                </m:f>
                              </m:e>
                            </m:d>
                          </m:e>
                          <m:sup>
                            <m:r>
                              <a:rPr lang="en-US" b="0" i="1" smtClean="0">
                                <a:latin typeface="Cambria Math"/>
                                <a:sym typeface="Wingdings" pitchFamily="2" charset="2"/>
                              </a:rPr>
                              <m:t>2</m:t>
                            </m:r>
                          </m:sup>
                        </m:sSup>
                        <m:r>
                          <a:rPr lang="en-US" b="0" i="1" smtClean="0">
                            <a:latin typeface="Cambria Math"/>
                            <a:sym typeface="Wingdings" pitchFamily="2" charset="2"/>
                          </a:rPr>
                          <m:t>+</m:t>
                        </m:r>
                        <m:sSup>
                          <m:sSupPr>
                            <m:ctrlPr>
                              <a:rPr lang="en-US" b="0" i="1" smtClean="0">
                                <a:latin typeface="Cambria Math" panose="02040503050406030204" pitchFamily="18" charset="0"/>
                                <a:sym typeface="Wingdings" pitchFamily="2" charset="2"/>
                              </a:rPr>
                            </m:ctrlPr>
                          </m:sSupPr>
                          <m:e>
                            <m:d>
                              <m:dPr>
                                <m:ctrlPr>
                                  <a:rPr lang="en-US" b="0" i="1" smtClean="0">
                                    <a:latin typeface="Cambria Math" panose="02040503050406030204" pitchFamily="18" charset="0"/>
                                    <a:sym typeface="Wingdings" pitchFamily="2" charset="2"/>
                                  </a:rPr>
                                </m:ctrlPr>
                              </m:dPr>
                              <m:e>
                                <m:r>
                                  <a:rPr lang="en-US" b="0" i="1" smtClean="0">
                                    <a:latin typeface="Cambria Math"/>
                                    <a:sym typeface="Wingdings" pitchFamily="2" charset="2"/>
                                  </a:rPr>
                                  <m:t>−5.42</m:t>
                                </m:r>
                                <m:f>
                                  <m:fPr>
                                    <m:ctrlPr>
                                      <a:rPr lang="en-US" b="0" i="1" smtClean="0">
                                        <a:latin typeface="Cambria Math" panose="02040503050406030204" pitchFamily="18" charset="0"/>
                                        <a:sym typeface="Wingdings" pitchFamily="2" charset="2"/>
                                      </a:rPr>
                                    </m:ctrlPr>
                                  </m:fPr>
                                  <m:num>
                                    <m:r>
                                      <a:rPr lang="en-US" b="0" i="1" smtClean="0">
                                        <a:latin typeface="Cambria Math"/>
                                        <a:sym typeface="Wingdings" pitchFamily="2" charset="2"/>
                                      </a:rPr>
                                      <m:t>𝑚</m:t>
                                    </m:r>
                                  </m:num>
                                  <m:den>
                                    <m:r>
                                      <a:rPr lang="en-US" b="0" i="1" smtClean="0">
                                        <a:latin typeface="Cambria Math"/>
                                        <a:sym typeface="Wingdings" pitchFamily="2" charset="2"/>
                                      </a:rPr>
                                      <m:t>𝑠</m:t>
                                    </m:r>
                                  </m:den>
                                </m:f>
                              </m:e>
                            </m:d>
                          </m:e>
                          <m:sup>
                            <m:r>
                              <a:rPr lang="en-US" b="0" i="1" smtClean="0">
                                <a:latin typeface="Cambria Math"/>
                                <a:sym typeface="Wingdings" pitchFamily="2" charset="2"/>
                              </a:rPr>
                              <m:t>2</m:t>
                            </m:r>
                          </m:sup>
                        </m:sSup>
                      </m:e>
                    </m:rad>
                  </m:oMath>
                </a14:m>
                <a:endParaRPr lang="en-US" dirty="0">
                  <a:sym typeface="Wingdings" pitchFamily="2" charset="2"/>
                </a:endParaRPr>
              </a:p>
              <a:p>
                <a14:m>
                  <m:oMath xmlns:m="http://schemas.openxmlformats.org/officeDocument/2006/math">
                    <m:sSub>
                      <m:sSubPr>
                        <m:ctrlPr>
                          <a:rPr lang="en-US" b="0" i="1" smtClean="0">
                            <a:latin typeface="Cambria Math" panose="02040503050406030204" pitchFamily="18" charset="0"/>
                            <a:sym typeface="Wingdings" pitchFamily="2" charset="2"/>
                          </a:rPr>
                        </m:ctrlPr>
                      </m:sSubPr>
                      <m:e>
                        <m:r>
                          <a:rPr lang="en-US" b="0" i="1" smtClean="0">
                            <a:latin typeface="Cambria Math"/>
                            <a:sym typeface="Wingdings" pitchFamily="2" charset="2"/>
                          </a:rPr>
                          <m:t>𝑣</m:t>
                        </m:r>
                      </m:e>
                      <m:sub>
                        <m:r>
                          <a:rPr lang="en-US" b="0" i="1" smtClean="0">
                            <a:latin typeface="Cambria Math"/>
                            <a:sym typeface="Wingdings" pitchFamily="2" charset="2"/>
                          </a:rPr>
                          <m:t>𝑅</m:t>
                        </m:r>
                      </m:sub>
                    </m:sSub>
                    <m:r>
                      <a:rPr lang="en-US" b="0" i="1" smtClean="0">
                        <a:latin typeface="Cambria Math"/>
                        <a:sym typeface="Wingdings" pitchFamily="2" charset="2"/>
                      </a:rPr>
                      <m:t>=12.4 </m:t>
                    </m:r>
                    <m:r>
                      <a:rPr lang="en-US" b="0" i="1" smtClean="0">
                        <a:latin typeface="Cambria Math"/>
                        <a:sym typeface="Wingdings" pitchFamily="2" charset="2"/>
                      </a:rPr>
                      <m:t>𝑚</m:t>
                    </m:r>
                    <m:r>
                      <a:rPr lang="en-US" b="0" i="1" smtClean="0">
                        <a:latin typeface="Cambria Math"/>
                        <a:sym typeface="Wingdings" pitchFamily="2" charset="2"/>
                      </a:rPr>
                      <m:t>/</m:t>
                    </m:r>
                    <m:r>
                      <a:rPr lang="en-US" b="0" i="1" smtClean="0">
                        <a:latin typeface="Cambria Math"/>
                        <a:sym typeface="Wingdings" pitchFamily="2" charset="2"/>
                      </a:rPr>
                      <m:t>𝑠</m:t>
                    </m:r>
                  </m:oMath>
                </a14:m>
                <a:r>
                  <a:rPr lang="en-US" dirty="0">
                    <a:sym typeface="Wingdings" pitchFamily="2" charset="2"/>
                  </a:rPr>
                  <a:t> The box doesn’t break</a:t>
                </a:r>
              </a:p>
            </p:txBody>
          </p:sp>
        </mc:Choice>
        <mc:Fallback xmlns="">
          <p:sp>
            <p:nvSpPr>
              <p:cNvPr id="8" name="Content Placeholder 2"/>
              <p:cNvSpPr>
                <a:spLocks noGrp="1" noRot="1" noChangeAspect="1" noMove="1" noResize="1" noEditPoints="1" noAdjustHandles="1" noChangeArrowheads="1" noChangeShapeType="1" noTextEdit="1"/>
              </p:cNvSpPr>
              <p:nvPr>
                <p:ph sz="half" idx="2"/>
              </p:nvPr>
            </p:nvSpPr>
            <p:spPr>
              <a:blipFill>
                <a:blip r:embed="rId4"/>
                <a:stretch>
                  <a:fillRect l="-1215" t="-2609"/>
                </a:stretch>
              </a:blipFill>
            </p:spPr>
            <p:txBody>
              <a:bodyPr/>
              <a:lstStyle/>
              <a:p>
                <a:r>
                  <a:rPr lang="en-US">
                    <a:noFill/>
                  </a:rPr>
                  <a:t> </a:t>
                </a:r>
              </a:p>
            </p:txBody>
          </p:sp>
        </mc:Fallback>
      </mc:AlternateContent>
    </p:spTree>
    <p:extLst>
      <p:ext uri="{BB962C8B-B14F-4D97-AF65-F5344CB8AC3E}">
        <p14:creationId xmlns:p14="http://schemas.microsoft.com/office/powerpoint/2010/main" val="73899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01-08 Projectile Motion</a:t>
            </a:r>
          </a:p>
        </p:txBody>
      </p:sp>
      <p:sp>
        <p:nvSpPr>
          <p:cNvPr id="5" name="Content Placeholder 2"/>
          <p:cNvSpPr>
            <a:spLocks noGrp="1"/>
          </p:cNvSpPr>
          <p:nvPr>
            <p:ph idx="1"/>
          </p:nvPr>
        </p:nvSpPr>
        <p:spPr/>
        <p:txBody>
          <a:bodyPr/>
          <a:lstStyle/>
          <a:p>
            <a:r>
              <a:rPr lang="en-US" dirty="0"/>
              <a:t>While driving down a road a bad guy shoots a bullet straight up into the air.  If there was no air resistance where would the bullet land – in front, behind, or on him?</a:t>
            </a:r>
          </a:p>
          <a:p>
            <a:endParaRPr lang="en-US" dirty="0"/>
          </a:p>
          <a:p>
            <a:r>
              <a:rPr lang="en-US" dirty="0"/>
              <a:t>If air resistance present, bullet slows and lands behind.</a:t>
            </a:r>
          </a:p>
          <a:p>
            <a:r>
              <a:rPr lang="en-US" dirty="0"/>
              <a:t>No air resistance the </a:t>
            </a:r>
            <a:r>
              <a:rPr lang="en-US" dirty="0" err="1"/>
              <a:t>v</a:t>
            </a:r>
            <a:r>
              <a:rPr lang="en-US" baseline="-25000" dirty="0" err="1"/>
              <a:t>x</a:t>
            </a:r>
            <a:r>
              <a:rPr lang="en-US" dirty="0"/>
              <a:t> doesn’t change and bullet lands on him.</a:t>
            </a:r>
          </a:p>
        </p:txBody>
      </p:sp>
    </p:spTree>
    <p:extLst>
      <p:ext uri="{BB962C8B-B14F-4D97-AF65-F5344CB8AC3E}">
        <p14:creationId xmlns:p14="http://schemas.microsoft.com/office/powerpoint/2010/main" val="67650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01-08 Projectile Motion</a:t>
            </a:r>
          </a:p>
        </p:txBody>
      </p:sp>
      <p:sp>
        <p:nvSpPr>
          <p:cNvPr id="5" name="Content Placeholder 2"/>
          <p:cNvSpPr>
            <a:spLocks noGrp="1"/>
          </p:cNvSpPr>
          <p:nvPr>
            <p:ph idx="1"/>
          </p:nvPr>
        </p:nvSpPr>
        <p:spPr/>
        <p:txBody>
          <a:bodyPr/>
          <a:lstStyle/>
          <a:p>
            <a:r>
              <a:rPr lang="en-US" dirty="0"/>
              <a:t>If a gun were fired horizontally and a bullet were dropped from the same height at the same time, which would hit the ground first?</a:t>
            </a:r>
          </a:p>
          <a:p>
            <a:endParaRPr lang="en-US" dirty="0"/>
          </a:p>
        </p:txBody>
      </p:sp>
    </p:spTree>
    <p:extLst>
      <p:ext uri="{BB962C8B-B14F-4D97-AF65-F5344CB8AC3E}">
        <p14:creationId xmlns:p14="http://schemas.microsoft.com/office/powerpoint/2010/main" val="26244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01-08 Projectile Motion</a:t>
            </a:r>
          </a:p>
        </p:txBody>
      </p:sp>
      <p:pic>
        <p:nvPicPr>
          <p:cNvPr id="3" name="Bullet Drop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203" y="0"/>
            <a:ext cx="9127797" cy="5172036"/>
          </a:xfrm>
        </p:spPr>
      </p:pic>
    </p:spTree>
    <p:extLst>
      <p:ext uri="{BB962C8B-B14F-4D97-AF65-F5344CB8AC3E}">
        <p14:creationId xmlns:p14="http://schemas.microsoft.com/office/powerpoint/2010/main" val="299213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23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01-08 Projectile Motion</a:t>
            </a:r>
          </a:p>
        </p:txBody>
      </p:sp>
      <mc:AlternateContent xmlns:mc="http://schemas.openxmlformats.org/markup-compatibility/2006" xmlns:a14="http://schemas.microsoft.com/office/drawing/2010/main">
        <mc:Choice Requires="a14">
          <p:sp>
            <p:nvSpPr>
              <p:cNvPr id="7" name="Content Placeholder 1"/>
              <p:cNvSpPr>
                <a:spLocks noGrp="1"/>
              </p:cNvSpPr>
              <p:nvPr>
                <p:ph sz="half" idx="1"/>
              </p:nvPr>
            </p:nvSpPr>
            <p:spPr/>
            <p:txBody>
              <a:bodyPr>
                <a:normAutofit/>
              </a:bodyPr>
              <a:lstStyle/>
              <a:p>
                <a:r>
                  <a:rPr lang="en-US" dirty="0"/>
                  <a:t>A batter hits a ball at 35</a:t>
                </a:r>
                <a:r>
                  <a:rPr lang="en-US" dirty="0">
                    <a:cs typeface="Times New Roman" pitchFamily="18" charset="0"/>
                  </a:rPr>
                  <a:t>° with a velocity of 32 m/s.  How high did the ball go?</a:t>
                </a:r>
              </a:p>
              <a:p>
                <a:r>
                  <a:rPr lang="en-US" u="sng" dirty="0">
                    <a:cs typeface="Times New Roman" pitchFamily="18" charset="0"/>
                  </a:rPr>
                  <a:t>x:</a:t>
                </a:r>
                <a:r>
                  <a:rPr lang="en-US" dirty="0">
                    <a:cs typeface="Times New Roman" pitchFamily="18" charset="0"/>
                  </a:rPr>
                  <a:t> </a:t>
                </a:r>
                <a14:m>
                  <m:oMath xmlns:m="http://schemas.openxmlformats.org/officeDocument/2006/math">
                    <m:sSub>
                      <m:sSubPr>
                        <m:ctrlPr>
                          <a:rPr lang="en-US" b="0" i="1" smtClean="0">
                            <a:latin typeface="Cambria Math" panose="02040503050406030204" pitchFamily="18" charset="0"/>
                            <a:cs typeface="Times New Roman" pitchFamily="18" charset="0"/>
                          </a:rPr>
                        </m:ctrlPr>
                      </m:sSubPr>
                      <m:e>
                        <m:r>
                          <a:rPr lang="en-US" b="0" i="1" smtClean="0">
                            <a:latin typeface="Cambria Math"/>
                            <a:cs typeface="Times New Roman" pitchFamily="18" charset="0"/>
                          </a:rPr>
                          <m:t>𝑣</m:t>
                        </m:r>
                      </m:e>
                      <m:sub>
                        <m:r>
                          <a:rPr lang="en-US" b="0" i="1" smtClean="0">
                            <a:latin typeface="Cambria Math"/>
                            <a:cs typeface="Times New Roman" pitchFamily="18" charset="0"/>
                          </a:rPr>
                          <m:t>0</m:t>
                        </m:r>
                        <m:r>
                          <a:rPr lang="en-US" b="0" i="1" smtClean="0">
                            <a:latin typeface="Cambria Math"/>
                            <a:cs typeface="Times New Roman" pitchFamily="18" charset="0"/>
                          </a:rPr>
                          <m:t>𝑥</m:t>
                        </m:r>
                      </m:sub>
                    </m:sSub>
                    <m:r>
                      <a:rPr lang="en-US" b="0" i="1" smtClean="0">
                        <a:latin typeface="Cambria Math"/>
                        <a:cs typeface="Times New Roman" pitchFamily="18" charset="0"/>
                      </a:rPr>
                      <m:t>=32</m:t>
                    </m:r>
                    <m:f>
                      <m:fPr>
                        <m:ctrlPr>
                          <a:rPr lang="en-US" b="0" i="1" smtClean="0">
                            <a:latin typeface="Cambria Math" panose="02040503050406030204" pitchFamily="18" charset="0"/>
                            <a:cs typeface="Times New Roman" pitchFamily="18" charset="0"/>
                          </a:rPr>
                        </m:ctrlPr>
                      </m:fPr>
                      <m:num>
                        <m:r>
                          <a:rPr lang="en-US" b="0" i="1" smtClean="0">
                            <a:latin typeface="Cambria Math"/>
                            <a:cs typeface="Times New Roman" pitchFamily="18" charset="0"/>
                          </a:rPr>
                          <m:t>𝑚</m:t>
                        </m:r>
                      </m:num>
                      <m:den>
                        <m:r>
                          <a:rPr lang="en-US" b="0" i="1" smtClean="0">
                            <a:latin typeface="Cambria Math"/>
                            <a:cs typeface="Times New Roman" pitchFamily="18" charset="0"/>
                          </a:rPr>
                          <m:t>𝑠</m:t>
                        </m:r>
                      </m:den>
                    </m:f>
                    <m:func>
                      <m:funcPr>
                        <m:ctrlPr>
                          <a:rPr lang="en-US" b="0" i="1" smtClean="0">
                            <a:latin typeface="Cambria Math" panose="02040503050406030204" pitchFamily="18" charset="0"/>
                            <a:cs typeface="Times New Roman" pitchFamily="18" charset="0"/>
                          </a:rPr>
                        </m:ctrlPr>
                      </m:funcPr>
                      <m:fName>
                        <m:r>
                          <m:rPr>
                            <m:sty m:val="p"/>
                          </m:rPr>
                          <a:rPr lang="en-US" b="0" i="0" smtClean="0">
                            <a:latin typeface="Cambria Math"/>
                            <a:cs typeface="Times New Roman" pitchFamily="18" charset="0"/>
                          </a:rPr>
                          <m:t>cos</m:t>
                        </m:r>
                      </m:fName>
                      <m:e>
                        <m:r>
                          <a:rPr lang="en-US" b="0" i="1" smtClean="0">
                            <a:latin typeface="Cambria Math"/>
                            <a:cs typeface="Times New Roman" pitchFamily="18" charset="0"/>
                          </a:rPr>
                          <m:t>35°</m:t>
                        </m:r>
                      </m:e>
                    </m:func>
                    <m:r>
                      <a:rPr lang="en-US" b="0" i="1" smtClean="0">
                        <a:latin typeface="Cambria Math"/>
                        <a:cs typeface="Times New Roman" pitchFamily="18" charset="0"/>
                      </a:rPr>
                      <m:t>=26.2</m:t>
                    </m:r>
                    <m:f>
                      <m:fPr>
                        <m:ctrlPr>
                          <a:rPr lang="en-US" b="0" i="1" smtClean="0">
                            <a:latin typeface="Cambria Math" panose="02040503050406030204" pitchFamily="18" charset="0"/>
                            <a:cs typeface="Times New Roman" pitchFamily="18" charset="0"/>
                          </a:rPr>
                        </m:ctrlPr>
                      </m:fPr>
                      <m:num>
                        <m:r>
                          <a:rPr lang="en-US" b="0" i="1" smtClean="0">
                            <a:latin typeface="Cambria Math"/>
                            <a:cs typeface="Times New Roman" pitchFamily="18" charset="0"/>
                          </a:rPr>
                          <m:t>𝑚</m:t>
                        </m:r>
                      </m:num>
                      <m:den>
                        <m:r>
                          <a:rPr lang="en-US" b="0" i="1" smtClean="0">
                            <a:latin typeface="Cambria Math"/>
                            <a:cs typeface="Times New Roman" pitchFamily="18" charset="0"/>
                          </a:rPr>
                          <m:t>𝑠</m:t>
                        </m:r>
                      </m:den>
                    </m:f>
                  </m:oMath>
                </a14:m>
                <a:endParaRPr lang="en-US" b="0" dirty="0">
                  <a:cs typeface="Times New Roman" pitchFamily="18" charset="0"/>
                </a:endParaRPr>
              </a:p>
              <a:p>
                <a:r>
                  <a:rPr lang="en-US" u="sng" dirty="0"/>
                  <a:t>y:</a:t>
                </a:r>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𝑦</m:t>
                        </m:r>
                      </m:e>
                      <m:sub>
                        <m:r>
                          <a:rPr lang="en-US" b="0" i="1" smtClean="0">
                            <a:latin typeface="Cambria Math"/>
                          </a:rPr>
                          <m:t>0</m:t>
                        </m:r>
                        <m:r>
                          <a:rPr lang="en-US" b="0" i="1" smtClean="0">
                            <a:latin typeface="Cambria Math"/>
                          </a:rPr>
                          <m:t>𝑦</m:t>
                        </m:r>
                      </m:sub>
                    </m:sSub>
                    <m:r>
                      <a:rPr lang="en-US" b="0" i="1" smtClean="0">
                        <a:latin typeface="Cambria Math"/>
                      </a:rPr>
                      <m:t>=32</m:t>
                    </m:r>
                    <m:f>
                      <m:fPr>
                        <m:ctrlPr>
                          <a:rPr lang="en-US" b="0" i="1" smtClean="0">
                            <a:latin typeface="Cambria Math" panose="02040503050406030204" pitchFamily="18" charset="0"/>
                          </a:rPr>
                        </m:ctrlPr>
                      </m:fPr>
                      <m:num>
                        <m:r>
                          <a:rPr lang="en-US" b="0" i="1" smtClean="0">
                            <a:latin typeface="Cambria Math"/>
                          </a:rPr>
                          <m:t>𝑚</m:t>
                        </m:r>
                      </m:num>
                      <m:den>
                        <m:r>
                          <a:rPr lang="en-US" b="0" i="1" smtClean="0">
                            <a:latin typeface="Cambria Math"/>
                          </a:rPr>
                          <m:t>𝑠</m:t>
                        </m:r>
                      </m:den>
                    </m:f>
                    <m:func>
                      <m:funcPr>
                        <m:ctrlPr>
                          <a:rPr lang="en-US" b="0" i="1" smtClean="0">
                            <a:latin typeface="Cambria Math" panose="02040503050406030204" pitchFamily="18" charset="0"/>
                          </a:rPr>
                        </m:ctrlPr>
                      </m:funcPr>
                      <m:fName>
                        <m:r>
                          <m:rPr>
                            <m:sty m:val="p"/>
                          </m:rPr>
                          <a:rPr lang="en-US" b="0" i="0" smtClean="0">
                            <a:latin typeface="Cambria Math"/>
                          </a:rPr>
                          <m:t>sin</m:t>
                        </m:r>
                      </m:fName>
                      <m:e>
                        <m:r>
                          <a:rPr lang="en-US" b="0" i="1" smtClean="0">
                            <a:latin typeface="Cambria Math"/>
                          </a:rPr>
                          <m:t>35°</m:t>
                        </m:r>
                      </m:e>
                    </m:func>
                    <m:r>
                      <a:rPr lang="en-US" b="0" i="1" smtClean="0">
                        <a:latin typeface="Cambria Math"/>
                      </a:rPr>
                      <m:t>=18.4</m:t>
                    </m:r>
                    <m:f>
                      <m:fPr>
                        <m:ctrlPr>
                          <a:rPr lang="en-US" b="0" i="1" smtClean="0">
                            <a:latin typeface="Cambria Math" panose="02040503050406030204" pitchFamily="18" charset="0"/>
                          </a:rPr>
                        </m:ctrlPr>
                      </m:fPr>
                      <m:num>
                        <m:r>
                          <a:rPr lang="en-US" b="0" i="1" smtClean="0">
                            <a:latin typeface="Cambria Math"/>
                          </a:rPr>
                          <m:t>𝑚</m:t>
                        </m:r>
                      </m:num>
                      <m:den>
                        <m:r>
                          <a:rPr lang="en-US" b="0" i="1" smtClean="0">
                            <a:latin typeface="Cambria Math"/>
                          </a:rPr>
                          <m:t>𝑠</m:t>
                        </m:r>
                      </m:den>
                    </m:f>
                    <m:r>
                      <a:rPr lang="en-US" b="0" i="1" smtClean="0">
                        <a:latin typeface="Cambria Math"/>
                      </a:rPr>
                      <m:t>, </m:t>
                    </m:r>
                  </m:oMath>
                </a14:m>
                <a:br>
                  <a:rPr lang="en-US" b="0" i="1" dirty="0">
                    <a:latin typeface="Cambria Math"/>
                  </a:rPr>
                </a:b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𝑦</m:t>
                        </m:r>
                      </m:sub>
                    </m:sSub>
                    <m:r>
                      <a:rPr lang="en-US" b="0" i="1" smtClean="0">
                        <a:latin typeface="Cambria Math"/>
                      </a:rPr>
                      <m:t>=−9.8</m:t>
                    </m:r>
                    <m:f>
                      <m:fPr>
                        <m:ctrlPr>
                          <a:rPr lang="en-US" b="0" i="1" smtClean="0">
                            <a:latin typeface="Cambria Math" panose="02040503050406030204" pitchFamily="18" charset="0"/>
                          </a:rPr>
                        </m:ctrlPr>
                      </m:fPr>
                      <m:num>
                        <m:r>
                          <a:rPr lang="en-US" b="0" i="1" smtClean="0">
                            <a:latin typeface="Cambria Math"/>
                          </a:rPr>
                          <m:t>𝑚</m:t>
                        </m:r>
                      </m:num>
                      <m:den>
                        <m:sSup>
                          <m:sSupPr>
                            <m:ctrlPr>
                              <a:rPr lang="en-US" b="0" i="1" smtClean="0">
                                <a:latin typeface="Cambria Math" panose="02040503050406030204" pitchFamily="18" charset="0"/>
                              </a:rPr>
                            </m:ctrlPr>
                          </m:sSupPr>
                          <m:e>
                            <m:r>
                              <a:rPr lang="en-US" b="0" i="1" smtClean="0">
                                <a:latin typeface="Cambria Math"/>
                              </a:rPr>
                              <m:t>𝑠</m:t>
                            </m:r>
                          </m:e>
                          <m:sup>
                            <m:r>
                              <a:rPr lang="en-US" b="0" i="1" smtClean="0">
                                <a:latin typeface="Cambria Math"/>
                              </a:rPr>
                              <m:t>2</m:t>
                            </m:r>
                          </m:sup>
                        </m:sSup>
                      </m:den>
                    </m:f>
                    <m:r>
                      <a:rPr lang="en-US" b="0" i="1" smtClean="0">
                        <a:latin typeface="Cambria Math"/>
                      </a:rPr>
                      <m:t>, </m:t>
                    </m:r>
                    <m:sSub>
                      <m:sSubPr>
                        <m:ctrlPr>
                          <a:rPr lang="en-US" b="0" i="1" smtClean="0">
                            <a:latin typeface="Cambria Math" panose="02040503050406030204" pitchFamily="18" charset="0"/>
                          </a:rPr>
                        </m:ctrlPr>
                      </m:sSubPr>
                      <m:e>
                        <m:r>
                          <a:rPr lang="en-US" b="0" i="1" smtClean="0">
                            <a:latin typeface="Cambria Math"/>
                          </a:rPr>
                          <m:t>𝑦</m:t>
                        </m:r>
                      </m:e>
                      <m:sub>
                        <m:r>
                          <a:rPr lang="en-US" b="0" i="1" smtClean="0">
                            <a:latin typeface="Cambria Math"/>
                          </a:rPr>
                          <m:t>0</m:t>
                        </m:r>
                      </m:sub>
                    </m:sSub>
                    <m:r>
                      <a:rPr lang="en-US" b="0" i="1" smtClean="0">
                        <a:latin typeface="Cambria Math"/>
                      </a:rPr>
                      <m:t>=0 </m:t>
                    </m:r>
                    <m:r>
                      <a:rPr lang="en-US" b="0" i="1" smtClean="0">
                        <a:latin typeface="Cambria Math"/>
                      </a:rPr>
                      <m:t>𝑚</m:t>
                    </m:r>
                    <m:r>
                      <a:rPr lang="en-US" b="0" i="1" smtClean="0">
                        <a:latin typeface="Cambria Math"/>
                      </a:rPr>
                      <m:t>, </m:t>
                    </m:r>
                    <m:r>
                      <a:rPr lang="en-US" b="0" i="1" smtClean="0">
                        <a:latin typeface="Cambria Math"/>
                      </a:rPr>
                      <m:t>𝑦</m:t>
                    </m:r>
                    <m:r>
                      <a:rPr lang="en-US" b="0" i="1" smtClean="0">
                        <a:latin typeface="Cambria Math"/>
                      </a:rPr>
                      <m:t>= ?, </m:t>
                    </m:r>
                  </m:oMath>
                </a14:m>
                <a:br>
                  <a:rPr lang="en-US" b="0" i="1" dirty="0">
                    <a:latin typeface="Cambria Math"/>
                  </a:rPr>
                </a:b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𝑦</m:t>
                        </m:r>
                      </m:sub>
                    </m:sSub>
                    <m:r>
                      <a:rPr lang="en-US" b="0" i="1" smtClean="0">
                        <a:latin typeface="Cambria Math"/>
                      </a:rPr>
                      <m:t>=0</m:t>
                    </m:r>
                    <m:f>
                      <m:fPr>
                        <m:ctrlPr>
                          <a:rPr lang="en-US" b="0" i="1" smtClean="0">
                            <a:latin typeface="Cambria Math" panose="02040503050406030204" pitchFamily="18" charset="0"/>
                          </a:rPr>
                        </m:ctrlPr>
                      </m:fPr>
                      <m:num>
                        <m:r>
                          <a:rPr lang="en-US" b="0" i="1" smtClean="0">
                            <a:latin typeface="Cambria Math"/>
                          </a:rPr>
                          <m:t>𝑚</m:t>
                        </m:r>
                      </m:num>
                      <m:den>
                        <m:r>
                          <a:rPr lang="en-US" b="0" i="1" smtClean="0">
                            <a:latin typeface="Cambria Math"/>
                          </a:rPr>
                          <m:t>𝑠</m:t>
                        </m:r>
                      </m:den>
                    </m:f>
                  </m:oMath>
                </a14:m>
                <a:endParaRPr lang="en-US" u="sng" dirty="0"/>
              </a:p>
            </p:txBody>
          </p:sp>
        </mc:Choice>
        <mc:Fallback xmlns="">
          <p:sp>
            <p:nvSpPr>
              <p:cNvPr id="7" name="Content Placeholder 1"/>
              <p:cNvSpPr>
                <a:spLocks noGrp="1" noRot="1" noChangeAspect="1" noMove="1" noResize="1" noEditPoints="1" noAdjustHandles="1" noChangeArrowheads="1" noChangeShapeType="1" noTextEdit="1"/>
              </p:cNvSpPr>
              <p:nvPr>
                <p:ph sz="half" idx="1"/>
              </p:nvPr>
            </p:nvSpPr>
            <p:spPr>
              <a:blipFill>
                <a:blip r:embed="rId3"/>
                <a:stretch>
                  <a:fillRect l="-1754" t="-2609" r="-1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ontent Placeholder 2"/>
              <p:cNvSpPr>
                <a:spLocks noGrp="1"/>
              </p:cNvSpPr>
              <p:nvPr>
                <p:ph sz="half" idx="2"/>
              </p:nvPr>
            </p:nvSpPr>
            <p:spPr/>
            <p:txBody>
              <a:bodyPr>
                <a:normAutofit/>
              </a:bodyPr>
              <a:lstStyle/>
              <a:p>
                <a:r>
                  <a:rPr lang="en-US" u="sng" dirty="0"/>
                  <a:t>y-direction</a:t>
                </a:r>
                <a:r>
                  <a:rPr lang="en-US" dirty="0"/>
                  <a:t>:</a:t>
                </a:r>
              </a:p>
              <a:p>
                <a14:m>
                  <m:oMath xmlns:m="http://schemas.openxmlformats.org/officeDocument/2006/math">
                    <m:sSubSup>
                      <m:sSubSupPr>
                        <m:ctrlPr>
                          <a:rPr lang="en-US" b="0" i="1" smtClean="0">
                            <a:latin typeface="Cambria Math" panose="02040503050406030204" pitchFamily="18" charset="0"/>
                            <a:cs typeface="Times New Roman" pitchFamily="18" charset="0"/>
                          </a:rPr>
                        </m:ctrlPr>
                      </m:sSubSupPr>
                      <m:e>
                        <m:r>
                          <a:rPr lang="en-US" b="0" i="1" smtClean="0">
                            <a:latin typeface="Cambria Math"/>
                            <a:cs typeface="Times New Roman" pitchFamily="18" charset="0"/>
                          </a:rPr>
                          <m:t>𝑣</m:t>
                        </m:r>
                      </m:e>
                      <m:sub>
                        <m:r>
                          <a:rPr lang="en-US" b="0" i="1" smtClean="0">
                            <a:latin typeface="Cambria Math"/>
                            <a:cs typeface="Times New Roman" pitchFamily="18" charset="0"/>
                          </a:rPr>
                          <m:t>𝑦</m:t>
                        </m:r>
                      </m:sub>
                      <m:sup>
                        <m:r>
                          <a:rPr lang="en-US" b="0" i="1" smtClean="0">
                            <a:latin typeface="Cambria Math"/>
                            <a:cs typeface="Times New Roman" pitchFamily="18" charset="0"/>
                          </a:rPr>
                          <m:t>2</m:t>
                        </m:r>
                      </m:sup>
                    </m:sSubSup>
                    <m:r>
                      <a:rPr lang="en-US" b="0" i="1" smtClean="0">
                        <a:latin typeface="Cambria Math"/>
                        <a:cs typeface="Times New Roman" pitchFamily="18" charset="0"/>
                      </a:rPr>
                      <m:t>=</m:t>
                    </m:r>
                    <m:sSubSup>
                      <m:sSubSupPr>
                        <m:ctrlPr>
                          <a:rPr lang="en-US" b="0" i="1" smtClean="0">
                            <a:latin typeface="Cambria Math" panose="02040503050406030204" pitchFamily="18" charset="0"/>
                            <a:cs typeface="Times New Roman" pitchFamily="18" charset="0"/>
                          </a:rPr>
                        </m:ctrlPr>
                      </m:sSubSupPr>
                      <m:e>
                        <m:r>
                          <a:rPr lang="en-US" b="0" i="1" smtClean="0">
                            <a:latin typeface="Cambria Math"/>
                            <a:cs typeface="Times New Roman" pitchFamily="18" charset="0"/>
                          </a:rPr>
                          <m:t>𝑣</m:t>
                        </m:r>
                      </m:e>
                      <m:sub>
                        <m:r>
                          <a:rPr lang="en-US" b="0" i="1" smtClean="0">
                            <a:latin typeface="Cambria Math"/>
                            <a:cs typeface="Times New Roman" pitchFamily="18" charset="0"/>
                          </a:rPr>
                          <m:t>0</m:t>
                        </m:r>
                        <m:r>
                          <a:rPr lang="en-US" b="0" i="1" smtClean="0">
                            <a:latin typeface="Cambria Math"/>
                            <a:cs typeface="Times New Roman" pitchFamily="18" charset="0"/>
                          </a:rPr>
                          <m:t>𝑦</m:t>
                        </m:r>
                      </m:sub>
                      <m:sup>
                        <m:r>
                          <a:rPr lang="en-US" b="0" i="1" smtClean="0">
                            <a:latin typeface="Cambria Math"/>
                            <a:cs typeface="Times New Roman" pitchFamily="18" charset="0"/>
                          </a:rPr>
                          <m:t>2</m:t>
                        </m:r>
                      </m:sup>
                    </m:sSubSup>
                    <m:r>
                      <a:rPr lang="en-US" b="0" i="1" smtClean="0">
                        <a:latin typeface="Cambria Math"/>
                        <a:cs typeface="Times New Roman" pitchFamily="18" charset="0"/>
                      </a:rPr>
                      <m:t>+2</m:t>
                    </m:r>
                    <m:sSub>
                      <m:sSubPr>
                        <m:ctrlPr>
                          <a:rPr lang="en-US" b="0" i="1" smtClean="0">
                            <a:latin typeface="Cambria Math" panose="02040503050406030204" pitchFamily="18" charset="0"/>
                            <a:cs typeface="Times New Roman" pitchFamily="18" charset="0"/>
                          </a:rPr>
                        </m:ctrlPr>
                      </m:sSubPr>
                      <m:e>
                        <m:r>
                          <a:rPr lang="en-US" b="0" i="1" smtClean="0">
                            <a:latin typeface="Cambria Math"/>
                            <a:cs typeface="Times New Roman" pitchFamily="18" charset="0"/>
                          </a:rPr>
                          <m:t>𝑎</m:t>
                        </m:r>
                      </m:e>
                      <m:sub>
                        <m:r>
                          <a:rPr lang="en-US" b="0" i="1" smtClean="0">
                            <a:latin typeface="Cambria Math"/>
                            <a:cs typeface="Times New Roman" pitchFamily="18" charset="0"/>
                          </a:rPr>
                          <m:t>𝑦</m:t>
                        </m:r>
                      </m:sub>
                    </m:sSub>
                    <m:d>
                      <m:dPr>
                        <m:ctrlPr>
                          <a:rPr lang="en-US" b="0" i="1" smtClean="0">
                            <a:latin typeface="Cambria Math" panose="02040503050406030204" pitchFamily="18" charset="0"/>
                            <a:cs typeface="Times New Roman" pitchFamily="18" charset="0"/>
                          </a:rPr>
                        </m:ctrlPr>
                      </m:dPr>
                      <m:e>
                        <m:r>
                          <a:rPr lang="en-US" b="0" i="1" smtClean="0">
                            <a:latin typeface="Cambria Math"/>
                            <a:cs typeface="Times New Roman" pitchFamily="18" charset="0"/>
                          </a:rPr>
                          <m:t>𝑦</m:t>
                        </m:r>
                        <m:r>
                          <a:rPr lang="en-US" b="0" i="1" smtClean="0">
                            <a:latin typeface="Cambria Math"/>
                            <a:cs typeface="Times New Roman" pitchFamily="18" charset="0"/>
                          </a:rPr>
                          <m:t>−</m:t>
                        </m:r>
                        <m:sSub>
                          <m:sSubPr>
                            <m:ctrlPr>
                              <a:rPr lang="en-US" b="0" i="1" smtClean="0">
                                <a:latin typeface="Cambria Math" panose="02040503050406030204" pitchFamily="18" charset="0"/>
                                <a:cs typeface="Times New Roman" pitchFamily="18" charset="0"/>
                              </a:rPr>
                            </m:ctrlPr>
                          </m:sSubPr>
                          <m:e>
                            <m:r>
                              <a:rPr lang="en-US" b="0" i="1" smtClean="0">
                                <a:latin typeface="Cambria Math"/>
                                <a:cs typeface="Times New Roman" pitchFamily="18" charset="0"/>
                              </a:rPr>
                              <m:t>𝑦</m:t>
                            </m:r>
                          </m:e>
                          <m:sub>
                            <m:r>
                              <a:rPr lang="en-US" b="0" i="1" smtClean="0">
                                <a:latin typeface="Cambria Math"/>
                                <a:cs typeface="Times New Roman" pitchFamily="18" charset="0"/>
                              </a:rPr>
                              <m:t>0</m:t>
                            </m:r>
                          </m:sub>
                        </m:sSub>
                      </m:e>
                    </m:d>
                  </m:oMath>
                </a14:m>
                <a:endParaRPr lang="en-US" b="0" dirty="0">
                  <a:cs typeface="Times New Roman" pitchFamily="18" charset="0"/>
                </a:endParaRPr>
              </a:p>
              <a:p>
                <a14:m>
                  <m:oMath xmlns:m="http://schemas.openxmlformats.org/officeDocument/2006/math">
                    <m:sSup>
                      <m:sSupPr>
                        <m:ctrlPr>
                          <a:rPr lang="en-US" sz="1800" b="0" i="1" smtClean="0">
                            <a:latin typeface="Cambria Math" panose="02040503050406030204" pitchFamily="18" charset="0"/>
                            <a:cs typeface="Times New Roman" pitchFamily="18" charset="0"/>
                          </a:rPr>
                        </m:ctrlPr>
                      </m:sSupPr>
                      <m:e>
                        <m:r>
                          <a:rPr lang="en-US" sz="1800" i="1">
                            <a:latin typeface="Cambria Math"/>
                            <a:cs typeface="Times New Roman" pitchFamily="18" charset="0"/>
                          </a:rPr>
                          <m:t>0</m:t>
                        </m:r>
                      </m:e>
                      <m:sup>
                        <m:r>
                          <a:rPr lang="en-US" sz="1800" b="0" i="1" smtClean="0">
                            <a:latin typeface="Cambria Math"/>
                            <a:cs typeface="Times New Roman" pitchFamily="18" charset="0"/>
                          </a:rPr>
                          <m:t>2</m:t>
                        </m:r>
                      </m:sup>
                    </m:sSup>
                    <m:r>
                      <a:rPr lang="en-US" sz="1800" b="0" i="1" smtClean="0">
                        <a:latin typeface="Cambria Math"/>
                        <a:cs typeface="Times New Roman" pitchFamily="18" charset="0"/>
                      </a:rPr>
                      <m:t>=</m:t>
                    </m:r>
                    <m:sSup>
                      <m:sSupPr>
                        <m:ctrlPr>
                          <a:rPr lang="en-US" sz="1800" b="0" i="1" smtClean="0">
                            <a:latin typeface="Cambria Math" panose="02040503050406030204" pitchFamily="18" charset="0"/>
                            <a:cs typeface="Times New Roman" pitchFamily="18" charset="0"/>
                          </a:rPr>
                        </m:ctrlPr>
                      </m:sSupPr>
                      <m:e>
                        <m:d>
                          <m:dPr>
                            <m:ctrlPr>
                              <a:rPr lang="en-US" sz="1800" b="0" i="1" smtClean="0">
                                <a:latin typeface="Cambria Math" panose="02040503050406030204" pitchFamily="18" charset="0"/>
                                <a:cs typeface="Times New Roman" pitchFamily="18" charset="0"/>
                              </a:rPr>
                            </m:ctrlPr>
                          </m:dPr>
                          <m:e>
                            <m:r>
                              <a:rPr lang="en-US" sz="1800" b="0" i="1" smtClean="0">
                                <a:latin typeface="Cambria Math"/>
                                <a:cs typeface="Times New Roman" pitchFamily="18" charset="0"/>
                              </a:rPr>
                              <m:t>18.4</m:t>
                            </m:r>
                            <m:f>
                              <m:fPr>
                                <m:ctrlPr>
                                  <a:rPr lang="en-US" sz="1800" b="0" i="1" smtClean="0">
                                    <a:latin typeface="Cambria Math" panose="02040503050406030204" pitchFamily="18" charset="0"/>
                                    <a:cs typeface="Times New Roman" pitchFamily="18" charset="0"/>
                                  </a:rPr>
                                </m:ctrlPr>
                              </m:fPr>
                              <m:num>
                                <m:r>
                                  <a:rPr lang="en-US" sz="1800" b="0" i="1" smtClean="0">
                                    <a:latin typeface="Cambria Math"/>
                                    <a:cs typeface="Times New Roman" pitchFamily="18" charset="0"/>
                                  </a:rPr>
                                  <m:t>𝑚</m:t>
                                </m:r>
                              </m:num>
                              <m:den>
                                <m:r>
                                  <a:rPr lang="en-US" sz="1800" b="0" i="1" smtClean="0">
                                    <a:latin typeface="Cambria Math"/>
                                    <a:cs typeface="Times New Roman" pitchFamily="18" charset="0"/>
                                  </a:rPr>
                                  <m:t>𝑠</m:t>
                                </m:r>
                              </m:den>
                            </m:f>
                          </m:e>
                        </m:d>
                      </m:e>
                      <m:sup>
                        <m:r>
                          <a:rPr lang="en-US" sz="1800" b="0" i="1" smtClean="0">
                            <a:latin typeface="Cambria Math"/>
                            <a:cs typeface="Times New Roman" pitchFamily="18" charset="0"/>
                          </a:rPr>
                          <m:t>2</m:t>
                        </m:r>
                      </m:sup>
                    </m:sSup>
                    <m:r>
                      <a:rPr lang="en-US" sz="1800" b="0" i="1" smtClean="0">
                        <a:latin typeface="Cambria Math"/>
                        <a:cs typeface="Times New Roman" pitchFamily="18" charset="0"/>
                      </a:rPr>
                      <m:t>+2</m:t>
                    </m:r>
                    <m:d>
                      <m:dPr>
                        <m:ctrlPr>
                          <a:rPr lang="en-US" sz="1800" b="0" i="1" smtClean="0">
                            <a:latin typeface="Cambria Math" panose="02040503050406030204" pitchFamily="18" charset="0"/>
                            <a:cs typeface="Times New Roman" pitchFamily="18" charset="0"/>
                          </a:rPr>
                        </m:ctrlPr>
                      </m:dPr>
                      <m:e>
                        <m:r>
                          <a:rPr lang="en-US" sz="1800" b="0" i="1" smtClean="0">
                            <a:latin typeface="Cambria Math"/>
                            <a:cs typeface="Times New Roman" pitchFamily="18" charset="0"/>
                          </a:rPr>
                          <m:t>−9.8</m:t>
                        </m:r>
                        <m:f>
                          <m:fPr>
                            <m:ctrlPr>
                              <a:rPr lang="en-US" sz="1800" b="0" i="1" smtClean="0">
                                <a:latin typeface="Cambria Math" panose="02040503050406030204" pitchFamily="18" charset="0"/>
                                <a:cs typeface="Times New Roman" pitchFamily="18" charset="0"/>
                              </a:rPr>
                            </m:ctrlPr>
                          </m:fPr>
                          <m:num>
                            <m:r>
                              <a:rPr lang="en-US" sz="1800" b="0" i="1" smtClean="0">
                                <a:latin typeface="Cambria Math"/>
                                <a:cs typeface="Times New Roman" pitchFamily="18" charset="0"/>
                              </a:rPr>
                              <m:t>𝑚</m:t>
                            </m:r>
                          </m:num>
                          <m:den>
                            <m:sSup>
                              <m:sSupPr>
                                <m:ctrlPr>
                                  <a:rPr lang="en-US" sz="1800" b="0" i="1" smtClean="0">
                                    <a:latin typeface="Cambria Math" panose="02040503050406030204" pitchFamily="18" charset="0"/>
                                    <a:cs typeface="Times New Roman" pitchFamily="18" charset="0"/>
                                  </a:rPr>
                                </m:ctrlPr>
                              </m:sSupPr>
                              <m:e>
                                <m:r>
                                  <a:rPr lang="en-US" sz="1800" b="0" i="1" smtClean="0">
                                    <a:latin typeface="Cambria Math"/>
                                    <a:cs typeface="Times New Roman" pitchFamily="18" charset="0"/>
                                  </a:rPr>
                                  <m:t>𝑠</m:t>
                                </m:r>
                              </m:e>
                              <m:sup>
                                <m:r>
                                  <a:rPr lang="en-US" sz="1800" b="0" i="1" smtClean="0">
                                    <a:latin typeface="Cambria Math"/>
                                    <a:cs typeface="Times New Roman" pitchFamily="18" charset="0"/>
                                  </a:rPr>
                                  <m:t>2</m:t>
                                </m:r>
                              </m:sup>
                            </m:sSup>
                          </m:den>
                        </m:f>
                      </m:e>
                    </m:d>
                    <m:d>
                      <m:dPr>
                        <m:ctrlPr>
                          <a:rPr lang="en-US" sz="1800" b="0" i="1" smtClean="0">
                            <a:latin typeface="Cambria Math" panose="02040503050406030204" pitchFamily="18" charset="0"/>
                            <a:cs typeface="Times New Roman" pitchFamily="18" charset="0"/>
                          </a:rPr>
                        </m:ctrlPr>
                      </m:dPr>
                      <m:e>
                        <m:r>
                          <a:rPr lang="en-US" sz="1800" b="0" i="1" smtClean="0">
                            <a:latin typeface="Cambria Math"/>
                            <a:cs typeface="Times New Roman" pitchFamily="18" charset="0"/>
                          </a:rPr>
                          <m:t>𝑦</m:t>
                        </m:r>
                        <m:r>
                          <a:rPr lang="en-US" sz="1800" b="0" i="1" smtClean="0">
                            <a:latin typeface="Cambria Math"/>
                            <a:cs typeface="Times New Roman" pitchFamily="18" charset="0"/>
                          </a:rPr>
                          <m:t>−0</m:t>
                        </m:r>
                      </m:e>
                    </m:d>
                  </m:oMath>
                </a14:m>
                <a:endParaRPr lang="en-US" b="0" dirty="0">
                  <a:cs typeface="Times New Roman" pitchFamily="18" charset="0"/>
                </a:endParaRPr>
              </a:p>
              <a:p>
                <a14:m>
                  <m:oMath xmlns:m="http://schemas.openxmlformats.org/officeDocument/2006/math">
                    <m:r>
                      <a:rPr lang="en-US" b="0" i="1" smtClean="0">
                        <a:latin typeface="Cambria Math"/>
                        <a:cs typeface="Times New Roman" pitchFamily="18" charset="0"/>
                      </a:rPr>
                      <m:t>0=338.9</m:t>
                    </m:r>
                    <m:f>
                      <m:fPr>
                        <m:ctrlPr>
                          <a:rPr lang="en-US" b="0" i="1" smtClean="0">
                            <a:latin typeface="Cambria Math" panose="02040503050406030204" pitchFamily="18" charset="0"/>
                            <a:cs typeface="Times New Roman" pitchFamily="18" charset="0"/>
                          </a:rPr>
                        </m:ctrlPr>
                      </m:fPr>
                      <m:num>
                        <m:sSup>
                          <m:sSupPr>
                            <m:ctrlPr>
                              <a:rPr lang="en-US" b="0" i="1" smtClean="0">
                                <a:latin typeface="Cambria Math" panose="02040503050406030204" pitchFamily="18" charset="0"/>
                                <a:cs typeface="Times New Roman" pitchFamily="18" charset="0"/>
                              </a:rPr>
                            </m:ctrlPr>
                          </m:sSupPr>
                          <m:e>
                            <m:r>
                              <a:rPr lang="en-US" b="0" i="1" smtClean="0">
                                <a:latin typeface="Cambria Math"/>
                                <a:cs typeface="Times New Roman" pitchFamily="18" charset="0"/>
                              </a:rPr>
                              <m:t>𝑚</m:t>
                            </m:r>
                          </m:e>
                          <m:sup>
                            <m:r>
                              <a:rPr lang="en-US" b="0" i="1" smtClean="0">
                                <a:latin typeface="Cambria Math"/>
                                <a:cs typeface="Times New Roman" pitchFamily="18" charset="0"/>
                              </a:rPr>
                              <m:t>𝑠</m:t>
                            </m:r>
                          </m:sup>
                        </m:sSup>
                      </m:num>
                      <m:den>
                        <m:sSup>
                          <m:sSupPr>
                            <m:ctrlPr>
                              <a:rPr lang="en-US" b="0" i="1" smtClean="0">
                                <a:latin typeface="Cambria Math" panose="02040503050406030204" pitchFamily="18" charset="0"/>
                                <a:cs typeface="Times New Roman" pitchFamily="18" charset="0"/>
                              </a:rPr>
                            </m:ctrlPr>
                          </m:sSupPr>
                          <m:e>
                            <m:r>
                              <a:rPr lang="en-US" b="0" i="1" smtClean="0">
                                <a:latin typeface="Cambria Math"/>
                                <a:cs typeface="Times New Roman" pitchFamily="18" charset="0"/>
                              </a:rPr>
                              <m:t>𝑠</m:t>
                            </m:r>
                          </m:e>
                          <m:sup>
                            <m:r>
                              <a:rPr lang="en-US" b="0" i="1" smtClean="0">
                                <a:latin typeface="Cambria Math"/>
                                <a:cs typeface="Times New Roman" pitchFamily="18" charset="0"/>
                              </a:rPr>
                              <m:t>2</m:t>
                            </m:r>
                          </m:sup>
                        </m:sSup>
                      </m:den>
                    </m:f>
                    <m:r>
                      <a:rPr lang="en-US" b="0" i="1" smtClean="0">
                        <a:latin typeface="Cambria Math"/>
                        <a:cs typeface="Times New Roman" pitchFamily="18" charset="0"/>
                      </a:rPr>
                      <m:t>−19.6</m:t>
                    </m:r>
                    <m:f>
                      <m:fPr>
                        <m:ctrlPr>
                          <a:rPr lang="en-US" b="0" i="1" smtClean="0">
                            <a:latin typeface="Cambria Math" panose="02040503050406030204" pitchFamily="18" charset="0"/>
                            <a:cs typeface="Times New Roman" pitchFamily="18" charset="0"/>
                          </a:rPr>
                        </m:ctrlPr>
                      </m:fPr>
                      <m:num>
                        <m:r>
                          <a:rPr lang="en-US" b="0" i="1" smtClean="0">
                            <a:latin typeface="Cambria Math"/>
                            <a:cs typeface="Times New Roman" pitchFamily="18" charset="0"/>
                          </a:rPr>
                          <m:t>𝑚</m:t>
                        </m:r>
                      </m:num>
                      <m:den>
                        <m:sSup>
                          <m:sSupPr>
                            <m:ctrlPr>
                              <a:rPr lang="en-US" b="0" i="1" smtClean="0">
                                <a:latin typeface="Cambria Math" panose="02040503050406030204" pitchFamily="18" charset="0"/>
                                <a:cs typeface="Times New Roman" pitchFamily="18" charset="0"/>
                              </a:rPr>
                            </m:ctrlPr>
                          </m:sSupPr>
                          <m:e>
                            <m:r>
                              <a:rPr lang="en-US" b="0" i="1" smtClean="0">
                                <a:latin typeface="Cambria Math"/>
                                <a:cs typeface="Times New Roman" pitchFamily="18" charset="0"/>
                              </a:rPr>
                              <m:t>𝑠</m:t>
                            </m:r>
                          </m:e>
                          <m:sup>
                            <m:r>
                              <a:rPr lang="en-US" b="0" i="1" smtClean="0">
                                <a:latin typeface="Cambria Math"/>
                                <a:cs typeface="Times New Roman" pitchFamily="18" charset="0"/>
                              </a:rPr>
                              <m:t>2</m:t>
                            </m:r>
                          </m:sup>
                        </m:sSup>
                      </m:den>
                    </m:f>
                    <m:r>
                      <a:rPr lang="en-US" b="0" i="1" smtClean="0">
                        <a:latin typeface="Cambria Math"/>
                        <a:cs typeface="Times New Roman" pitchFamily="18" charset="0"/>
                      </a:rPr>
                      <m:t>𝑦</m:t>
                    </m:r>
                  </m:oMath>
                </a14:m>
                <a:endParaRPr lang="en-US" b="0" dirty="0">
                  <a:cs typeface="Times New Roman" pitchFamily="18" charset="0"/>
                </a:endParaRPr>
              </a:p>
              <a:p>
                <a14:m>
                  <m:oMath xmlns:m="http://schemas.openxmlformats.org/officeDocument/2006/math">
                    <m:r>
                      <a:rPr lang="en-US" b="0" i="1" smtClean="0">
                        <a:latin typeface="Cambria Math"/>
                        <a:cs typeface="Times New Roman" pitchFamily="18" charset="0"/>
                      </a:rPr>
                      <m:t>𝑦</m:t>
                    </m:r>
                    <m:r>
                      <a:rPr lang="en-US" b="0" i="1" smtClean="0">
                        <a:latin typeface="Cambria Math"/>
                        <a:cs typeface="Times New Roman" pitchFamily="18" charset="0"/>
                      </a:rPr>
                      <m:t>=17 </m:t>
                    </m:r>
                    <m:r>
                      <a:rPr lang="en-US" b="0" i="1" smtClean="0">
                        <a:latin typeface="Cambria Math"/>
                        <a:cs typeface="Times New Roman" pitchFamily="18" charset="0"/>
                      </a:rPr>
                      <m:t>𝑚</m:t>
                    </m:r>
                  </m:oMath>
                </a14:m>
                <a:endParaRPr lang="en-US" u="sng" dirty="0"/>
              </a:p>
            </p:txBody>
          </p:sp>
        </mc:Choice>
        <mc:Fallback xmlns="">
          <p:sp>
            <p:nvSpPr>
              <p:cNvPr id="8" name="Content Placeholder 2"/>
              <p:cNvSpPr>
                <a:spLocks noGrp="1" noRot="1" noChangeAspect="1" noMove="1" noResize="1" noEditPoints="1" noAdjustHandles="1" noChangeArrowheads="1" noChangeShapeType="1" noTextEdit="1"/>
              </p:cNvSpPr>
              <p:nvPr>
                <p:ph sz="half" idx="2"/>
              </p:nvPr>
            </p:nvSpPr>
            <p:spPr>
              <a:blipFill>
                <a:blip r:embed="rId4"/>
                <a:stretch>
                  <a:fillRect l="-1754" t="-2435"/>
                </a:stretch>
              </a:blipFill>
            </p:spPr>
            <p:txBody>
              <a:bodyPr/>
              <a:lstStyle/>
              <a:p>
                <a:r>
                  <a:rPr lang="en-US">
                    <a:noFill/>
                  </a:rPr>
                  <a:t> </a:t>
                </a:r>
              </a:p>
            </p:txBody>
          </p:sp>
        </mc:Fallback>
      </mc:AlternateContent>
    </p:spTree>
    <p:extLst>
      <p:ext uri="{BB962C8B-B14F-4D97-AF65-F5344CB8AC3E}">
        <p14:creationId xmlns:p14="http://schemas.microsoft.com/office/powerpoint/2010/main" val="186649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01-08 Projectile Motion</a:t>
            </a:r>
          </a:p>
        </p:txBody>
      </p:sp>
      <mc:AlternateContent xmlns:mc="http://schemas.openxmlformats.org/markup-compatibility/2006" xmlns:a14="http://schemas.microsoft.com/office/drawing/2010/main">
        <mc:Choice Requires="a14">
          <p:sp>
            <p:nvSpPr>
              <p:cNvPr id="7" name="Content Placeholder 1"/>
              <p:cNvSpPr>
                <a:spLocks noGrp="1"/>
              </p:cNvSpPr>
              <p:nvPr>
                <p:ph sz="half" idx="1"/>
              </p:nvPr>
            </p:nvSpPr>
            <p:spPr/>
            <p:txBody>
              <a:bodyPr>
                <a:normAutofit/>
              </a:bodyPr>
              <a:lstStyle/>
              <a:p>
                <a:r>
                  <a:rPr lang="en-US" dirty="0"/>
                  <a:t>How long was the ball in the air</a:t>
                </a:r>
                <a:r>
                  <a:rPr lang="en-US" dirty="0">
                    <a:cs typeface="Times New Roman" pitchFamily="18" charset="0"/>
                  </a:rPr>
                  <a:t>?</a:t>
                </a:r>
              </a:p>
              <a:p>
                <a:r>
                  <a:rPr lang="en-US" sz="2000" u="sng" dirty="0">
                    <a:cs typeface="Times New Roman" pitchFamily="18" charset="0"/>
                  </a:rPr>
                  <a:t>x:</a:t>
                </a:r>
                <a:r>
                  <a:rPr lang="en-US" sz="2000" dirty="0">
                    <a:cs typeface="Times New Roman" pitchFamily="18" charset="0"/>
                  </a:rPr>
                  <a:t> </a:t>
                </a:r>
                <a14:m>
                  <m:oMath xmlns:m="http://schemas.openxmlformats.org/officeDocument/2006/math">
                    <m:sSub>
                      <m:sSubPr>
                        <m:ctrlPr>
                          <a:rPr lang="en-US" sz="2000" b="0" i="1" smtClean="0">
                            <a:latin typeface="Cambria Math" panose="02040503050406030204" pitchFamily="18" charset="0"/>
                            <a:cs typeface="Times New Roman" pitchFamily="18" charset="0"/>
                          </a:rPr>
                        </m:ctrlPr>
                      </m:sSubPr>
                      <m:e>
                        <m:r>
                          <a:rPr lang="en-US" sz="2000" b="0" i="1" smtClean="0">
                            <a:latin typeface="Cambria Math"/>
                            <a:cs typeface="Times New Roman" pitchFamily="18" charset="0"/>
                          </a:rPr>
                          <m:t>𝑣</m:t>
                        </m:r>
                      </m:e>
                      <m:sub>
                        <m:r>
                          <a:rPr lang="en-US" sz="2000" b="0" i="1" smtClean="0">
                            <a:latin typeface="Cambria Math"/>
                            <a:cs typeface="Times New Roman" pitchFamily="18" charset="0"/>
                          </a:rPr>
                          <m:t>0</m:t>
                        </m:r>
                        <m:r>
                          <a:rPr lang="en-US" sz="2000" b="0" i="1" smtClean="0">
                            <a:latin typeface="Cambria Math"/>
                            <a:cs typeface="Times New Roman" pitchFamily="18" charset="0"/>
                          </a:rPr>
                          <m:t>𝑥</m:t>
                        </m:r>
                      </m:sub>
                    </m:sSub>
                    <m:r>
                      <a:rPr lang="en-US" sz="2000" b="0" i="1" smtClean="0">
                        <a:latin typeface="Cambria Math"/>
                        <a:cs typeface="Times New Roman" pitchFamily="18" charset="0"/>
                      </a:rPr>
                      <m:t>=32</m:t>
                    </m:r>
                    <m:f>
                      <m:fPr>
                        <m:ctrlPr>
                          <a:rPr lang="en-US" sz="2000" b="0" i="1" smtClean="0">
                            <a:latin typeface="Cambria Math" panose="02040503050406030204" pitchFamily="18" charset="0"/>
                            <a:cs typeface="Times New Roman" pitchFamily="18" charset="0"/>
                          </a:rPr>
                        </m:ctrlPr>
                      </m:fPr>
                      <m:num>
                        <m:r>
                          <a:rPr lang="en-US" sz="2000" b="0" i="1" smtClean="0">
                            <a:latin typeface="Cambria Math"/>
                            <a:cs typeface="Times New Roman" pitchFamily="18" charset="0"/>
                          </a:rPr>
                          <m:t>𝑚</m:t>
                        </m:r>
                      </m:num>
                      <m:den>
                        <m:r>
                          <a:rPr lang="en-US" sz="2000" b="0" i="1" smtClean="0">
                            <a:latin typeface="Cambria Math"/>
                            <a:cs typeface="Times New Roman" pitchFamily="18" charset="0"/>
                          </a:rPr>
                          <m:t>𝑠</m:t>
                        </m:r>
                      </m:den>
                    </m:f>
                    <m:func>
                      <m:funcPr>
                        <m:ctrlPr>
                          <a:rPr lang="en-US" sz="2000" b="0" i="1" smtClean="0">
                            <a:latin typeface="Cambria Math" panose="02040503050406030204" pitchFamily="18" charset="0"/>
                            <a:cs typeface="Times New Roman" pitchFamily="18" charset="0"/>
                          </a:rPr>
                        </m:ctrlPr>
                      </m:funcPr>
                      <m:fName>
                        <m:r>
                          <m:rPr>
                            <m:sty m:val="p"/>
                          </m:rPr>
                          <a:rPr lang="en-US" sz="2000" b="0" i="0" smtClean="0">
                            <a:latin typeface="Cambria Math"/>
                            <a:cs typeface="Times New Roman" pitchFamily="18" charset="0"/>
                          </a:rPr>
                          <m:t>cos</m:t>
                        </m:r>
                      </m:fName>
                      <m:e>
                        <m:r>
                          <a:rPr lang="en-US" sz="2000" b="0" i="1" smtClean="0">
                            <a:latin typeface="Cambria Math"/>
                            <a:cs typeface="Times New Roman" pitchFamily="18" charset="0"/>
                          </a:rPr>
                          <m:t>35°</m:t>
                        </m:r>
                      </m:e>
                    </m:func>
                    <m:r>
                      <a:rPr lang="en-US" sz="2000" b="0" i="1" smtClean="0">
                        <a:latin typeface="Cambria Math"/>
                        <a:cs typeface="Times New Roman" pitchFamily="18" charset="0"/>
                      </a:rPr>
                      <m:t>=26.2</m:t>
                    </m:r>
                    <m:f>
                      <m:fPr>
                        <m:ctrlPr>
                          <a:rPr lang="en-US" sz="2000" b="0" i="1" smtClean="0">
                            <a:latin typeface="Cambria Math" panose="02040503050406030204" pitchFamily="18" charset="0"/>
                            <a:cs typeface="Times New Roman" pitchFamily="18" charset="0"/>
                          </a:rPr>
                        </m:ctrlPr>
                      </m:fPr>
                      <m:num>
                        <m:r>
                          <a:rPr lang="en-US" sz="2000" b="0" i="1" smtClean="0">
                            <a:latin typeface="Cambria Math"/>
                            <a:cs typeface="Times New Roman" pitchFamily="18" charset="0"/>
                          </a:rPr>
                          <m:t>𝑚</m:t>
                        </m:r>
                      </m:num>
                      <m:den>
                        <m:r>
                          <a:rPr lang="en-US" sz="2000" b="0" i="1" smtClean="0">
                            <a:latin typeface="Cambria Math"/>
                            <a:cs typeface="Times New Roman" pitchFamily="18" charset="0"/>
                          </a:rPr>
                          <m:t>𝑠</m:t>
                        </m:r>
                      </m:den>
                    </m:f>
                  </m:oMath>
                </a14:m>
                <a:endParaRPr lang="en-US" sz="2000" b="0" dirty="0">
                  <a:cs typeface="Times New Roman" pitchFamily="18" charset="0"/>
                </a:endParaRPr>
              </a:p>
              <a:p>
                <a:r>
                  <a:rPr lang="en-US" sz="2000" u="sng" dirty="0"/>
                  <a:t>y:</a:t>
                </a:r>
                <a:r>
                  <a:rPr lang="en-US" sz="2000" dirty="0"/>
                  <a:t>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a:rPr>
                          <m:t>𝑦</m:t>
                        </m:r>
                      </m:e>
                      <m:sub>
                        <m:r>
                          <a:rPr lang="en-US" sz="2000" b="0" i="1" smtClean="0">
                            <a:latin typeface="Cambria Math"/>
                          </a:rPr>
                          <m:t>0</m:t>
                        </m:r>
                        <m:r>
                          <a:rPr lang="en-US" sz="2000" b="0" i="1" smtClean="0">
                            <a:latin typeface="Cambria Math"/>
                          </a:rPr>
                          <m:t>𝑦</m:t>
                        </m:r>
                      </m:sub>
                    </m:sSub>
                    <m:r>
                      <a:rPr lang="en-US" sz="2000" b="0" i="1" smtClean="0">
                        <a:latin typeface="Cambria Math"/>
                      </a:rPr>
                      <m:t>=32</m:t>
                    </m:r>
                    <m:f>
                      <m:fPr>
                        <m:ctrlPr>
                          <a:rPr lang="en-US" sz="2000" b="0" i="1" smtClean="0">
                            <a:latin typeface="Cambria Math" panose="02040503050406030204" pitchFamily="18" charset="0"/>
                          </a:rPr>
                        </m:ctrlPr>
                      </m:fPr>
                      <m:num>
                        <m:r>
                          <a:rPr lang="en-US" sz="2000" b="0" i="1" smtClean="0">
                            <a:latin typeface="Cambria Math"/>
                          </a:rPr>
                          <m:t>𝑚</m:t>
                        </m:r>
                      </m:num>
                      <m:den>
                        <m:r>
                          <a:rPr lang="en-US" sz="2000" b="0" i="1" smtClean="0">
                            <a:latin typeface="Cambria Math"/>
                          </a:rPr>
                          <m:t>𝑠</m:t>
                        </m:r>
                      </m:den>
                    </m:f>
                    <m:func>
                      <m:funcPr>
                        <m:ctrlPr>
                          <a:rPr lang="en-US" sz="2000" b="0" i="1" smtClean="0">
                            <a:latin typeface="Cambria Math" panose="02040503050406030204" pitchFamily="18" charset="0"/>
                          </a:rPr>
                        </m:ctrlPr>
                      </m:funcPr>
                      <m:fName>
                        <m:r>
                          <m:rPr>
                            <m:sty m:val="p"/>
                          </m:rPr>
                          <a:rPr lang="en-US" sz="2000" b="0" i="0" smtClean="0">
                            <a:latin typeface="Cambria Math"/>
                          </a:rPr>
                          <m:t>sin</m:t>
                        </m:r>
                      </m:fName>
                      <m:e>
                        <m:r>
                          <a:rPr lang="en-US" sz="2000" b="0" i="1" smtClean="0">
                            <a:latin typeface="Cambria Math"/>
                          </a:rPr>
                          <m:t>35°</m:t>
                        </m:r>
                      </m:e>
                    </m:func>
                    <m:r>
                      <a:rPr lang="en-US" sz="2000" b="0" i="1" smtClean="0">
                        <a:latin typeface="Cambria Math"/>
                      </a:rPr>
                      <m:t>=18.4</m:t>
                    </m:r>
                    <m:f>
                      <m:fPr>
                        <m:ctrlPr>
                          <a:rPr lang="en-US" sz="2000" b="0" i="1" smtClean="0">
                            <a:latin typeface="Cambria Math" panose="02040503050406030204" pitchFamily="18" charset="0"/>
                          </a:rPr>
                        </m:ctrlPr>
                      </m:fPr>
                      <m:num>
                        <m:r>
                          <a:rPr lang="en-US" sz="2000" b="0" i="1" smtClean="0">
                            <a:latin typeface="Cambria Math"/>
                          </a:rPr>
                          <m:t>𝑚</m:t>
                        </m:r>
                      </m:num>
                      <m:den>
                        <m:r>
                          <a:rPr lang="en-US" sz="2000" b="0" i="1" smtClean="0">
                            <a:latin typeface="Cambria Math"/>
                          </a:rPr>
                          <m:t>𝑠</m:t>
                        </m:r>
                      </m:den>
                    </m:f>
                    <m:r>
                      <a:rPr lang="en-US" sz="2000" b="0" i="1" smtClean="0">
                        <a:latin typeface="Cambria Math"/>
                      </a:rPr>
                      <m:t>, </m:t>
                    </m:r>
                  </m:oMath>
                </a14:m>
                <a:br>
                  <a:rPr lang="en-US" sz="2000" b="0" i="1" dirty="0">
                    <a:latin typeface="Cambria Math"/>
                  </a:rPr>
                </a:b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a:rPr>
                          <m:t>𝑎</m:t>
                        </m:r>
                      </m:e>
                      <m:sub>
                        <m:r>
                          <a:rPr lang="en-US" sz="2000" b="0" i="1" smtClean="0">
                            <a:latin typeface="Cambria Math"/>
                          </a:rPr>
                          <m:t>𝑦</m:t>
                        </m:r>
                      </m:sub>
                    </m:sSub>
                    <m:r>
                      <a:rPr lang="en-US" sz="2000" b="0" i="1" smtClean="0">
                        <a:latin typeface="Cambria Math"/>
                      </a:rPr>
                      <m:t>=−9.8</m:t>
                    </m:r>
                    <m:f>
                      <m:fPr>
                        <m:ctrlPr>
                          <a:rPr lang="en-US" sz="2000" b="0" i="1" smtClean="0">
                            <a:latin typeface="Cambria Math" panose="02040503050406030204" pitchFamily="18" charset="0"/>
                          </a:rPr>
                        </m:ctrlPr>
                      </m:fPr>
                      <m:num>
                        <m:r>
                          <a:rPr lang="en-US" sz="2000" b="0" i="1" smtClean="0">
                            <a:latin typeface="Cambria Math"/>
                          </a:rPr>
                          <m:t>𝑚</m:t>
                        </m:r>
                      </m:num>
                      <m:den>
                        <m:sSup>
                          <m:sSupPr>
                            <m:ctrlPr>
                              <a:rPr lang="en-US" sz="2000" b="0" i="1" smtClean="0">
                                <a:latin typeface="Cambria Math" panose="02040503050406030204" pitchFamily="18" charset="0"/>
                              </a:rPr>
                            </m:ctrlPr>
                          </m:sSupPr>
                          <m:e>
                            <m:r>
                              <a:rPr lang="en-US" sz="2000" b="0" i="1" smtClean="0">
                                <a:latin typeface="Cambria Math"/>
                              </a:rPr>
                              <m:t>𝑠</m:t>
                            </m:r>
                          </m:e>
                          <m:sup>
                            <m:r>
                              <a:rPr lang="en-US" sz="2000" b="0" i="1" smtClean="0">
                                <a:latin typeface="Cambria Math"/>
                              </a:rPr>
                              <m:t>2</m:t>
                            </m:r>
                          </m:sup>
                        </m:sSup>
                      </m:den>
                    </m:f>
                    <m:r>
                      <a:rPr lang="en-US" sz="2000" b="0" i="1" smtClean="0">
                        <a:latin typeface="Cambria Math"/>
                      </a:rPr>
                      <m:t>, </m:t>
                    </m:r>
                    <m:sSub>
                      <m:sSubPr>
                        <m:ctrlPr>
                          <a:rPr lang="en-US" sz="2000" b="0" i="1" smtClean="0">
                            <a:latin typeface="Cambria Math" panose="02040503050406030204" pitchFamily="18" charset="0"/>
                          </a:rPr>
                        </m:ctrlPr>
                      </m:sSubPr>
                      <m:e>
                        <m:r>
                          <a:rPr lang="en-US" sz="2000" b="0" i="1" smtClean="0">
                            <a:latin typeface="Cambria Math"/>
                          </a:rPr>
                          <m:t>𝑦</m:t>
                        </m:r>
                      </m:e>
                      <m:sub>
                        <m:r>
                          <a:rPr lang="en-US" sz="2000" b="0" i="1" smtClean="0">
                            <a:latin typeface="Cambria Math"/>
                          </a:rPr>
                          <m:t>0</m:t>
                        </m:r>
                      </m:sub>
                    </m:sSub>
                    <m:r>
                      <a:rPr lang="en-US" sz="2000" b="0" i="1" smtClean="0">
                        <a:latin typeface="Cambria Math"/>
                      </a:rPr>
                      <m:t>=0 </m:t>
                    </m:r>
                    <m:r>
                      <a:rPr lang="en-US" sz="2000" b="0" i="1" smtClean="0">
                        <a:latin typeface="Cambria Math"/>
                      </a:rPr>
                      <m:t>𝑚</m:t>
                    </m:r>
                    <m:r>
                      <a:rPr lang="en-US" sz="2000" b="0" i="1" smtClean="0">
                        <a:latin typeface="Cambria Math"/>
                      </a:rPr>
                      <m:t>, </m:t>
                    </m:r>
                    <m:r>
                      <a:rPr lang="en-US" sz="2000" b="0" i="1" smtClean="0">
                        <a:latin typeface="Cambria Math"/>
                      </a:rPr>
                      <m:t>𝑦</m:t>
                    </m:r>
                    <m:r>
                      <a:rPr lang="en-US" sz="2000" b="0" i="1" smtClean="0">
                        <a:latin typeface="Cambria Math"/>
                      </a:rPr>
                      <m:t>=0 </m:t>
                    </m:r>
                    <m:r>
                      <a:rPr lang="en-US" sz="2000" b="0" i="1" smtClean="0">
                        <a:latin typeface="Cambria Math"/>
                      </a:rPr>
                      <m:t>𝑚</m:t>
                    </m:r>
                    <m:r>
                      <a:rPr lang="en-US" sz="2000" b="0" i="1" smtClean="0">
                        <a:latin typeface="Cambria Math"/>
                      </a:rPr>
                      <m:t>, </m:t>
                    </m:r>
                  </m:oMath>
                </a14:m>
                <a:br>
                  <a:rPr lang="en-US" sz="2000" b="0" i="1" dirty="0">
                    <a:latin typeface="Cambria Math"/>
                  </a:rPr>
                </a:br>
                <a14:m>
                  <m:oMath xmlns:m="http://schemas.openxmlformats.org/officeDocument/2006/math">
                    <m:r>
                      <a:rPr lang="en-US" sz="2000" b="0" i="1" smtClean="0">
                        <a:latin typeface="Cambria Math"/>
                      </a:rPr>
                      <m:t>𝑡</m:t>
                    </m:r>
                    <m:r>
                      <a:rPr lang="en-US" sz="2000" b="0" i="1" smtClean="0">
                        <a:latin typeface="Cambria Math"/>
                      </a:rPr>
                      <m:t>= ?</m:t>
                    </m:r>
                  </m:oMath>
                </a14:m>
                <a:endParaRPr lang="en-US" sz="2000" u="sng" dirty="0"/>
              </a:p>
            </p:txBody>
          </p:sp>
        </mc:Choice>
        <mc:Fallback xmlns="">
          <p:sp>
            <p:nvSpPr>
              <p:cNvPr id="7" name="Content Placeholder 1"/>
              <p:cNvSpPr>
                <a:spLocks noGrp="1" noRot="1" noChangeAspect="1" noMove="1" noResize="1" noEditPoints="1" noAdjustHandles="1" noChangeArrowheads="1" noChangeShapeType="1" noTextEdit="1"/>
              </p:cNvSpPr>
              <p:nvPr>
                <p:ph sz="half" idx="1"/>
              </p:nvPr>
            </p:nvSpPr>
            <p:spPr>
              <a:blipFill>
                <a:blip r:embed="rId3"/>
                <a:stretch>
                  <a:fillRect l="-1754" t="-2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ontent Placeholder 2"/>
              <p:cNvSpPr>
                <a:spLocks noGrp="1"/>
              </p:cNvSpPr>
              <p:nvPr>
                <p:ph sz="half" idx="2"/>
              </p:nvPr>
            </p:nvSpPr>
            <p:spPr/>
            <p:txBody>
              <a:bodyPr>
                <a:normAutofit/>
              </a:bodyPr>
              <a:lstStyle/>
              <a:p>
                <a:r>
                  <a:rPr lang="en-US" u="sng" dirty="0"/>
                  <a:t>y-direction</a:t>
                </a:r>
                <a:r>
                  <a:rPr lang="en-US" dirty="0"/>
                  <a:t>:</a:t>
                </a:r>
              </a:p>
              <a:p>
                <a14:m>
                  <m:oMath xmlns:m="http://schemas.openxmlformats.org/officeDocument/2006/math">
                    <m:r>
                      <a:rPr lang="en-US" b="0" i="1" smtClean="0">
                        <a:latin typeface="Cambria Math"/>
                      </a:rPr>
                      <m:t>𝑦</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2</m:t>
                        </m:r>
                      </m:den>
                    </m:f>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𝑦</m:t>
                        </m:r>
                      </m:sub>
                    </m:sSub>
                    <m:sSup>
                      <m:sSupPr>
                        <m:ctrlPr>
                          <a:rPr lang="en-US" b="0" i="1" smtClean="0">
                            <a:latin typeface="Cambria Math" panose="02040503050406030204" pitchFamily="18" charset="0"/>
                          </a:rPr>
                        </m:ctrlPr>
                      </m:sSupPr>
                      <m:e>
                        <m:r>
                          <a:rPr lang="en-US" b="0" i="1" smtClean="0">
                            <a:latin typeface="Cambria Math"/>
                          </a:rPr>
                          <m:t>𝑡</m:t>
                        </m:r>
                      </m:e>
                      <m:sup>
                        <m:r>
                          <a:rPr lang="en-US" b="0" i="1" smtClean="0">
                            <a:latin typeface="Cambria Math"/>
                          </a:rPr>
                          <m:t>2</m:t>
                        </m:r>
                      </m:sup>
                    </m:sSup>
                    <m:sSub>
                      <m:sSubPr>
                        <m:ctrlPr>
                          <a:rPr lang="en-US" b="0" i="1" smtClean="0">
                            <a:latin typeface="Cambria Math" panose="02040503050406030204" pitchFamily="18" charset="0"/>
                          </a:rPr>
                        </m:ctrlPr>
                      </m:sSubPr>
                      <m:e>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0</m:t>
                            </m:r>
                            <m:r>
                              <a:rPr lang="en-US" b="0" i="1" smtClean="0">
                                <a:latin typeface="Cambria Math"/>
                              </a:rPr>
                              <m:t>𝑦</m:t>
                            </m:r>
                          </m:sub>
                        </m:sSub>
                        <m:r>
                          <a:rPr lang="en-US" b="0" i="1" smtClean="0">
                            <a:latin typeface="Cambria Math"/>
                          </a:rPr>
                          <m:t>𝑡</m:t>
                        </m:r>
                        <m:r>
                          <a:rPr lang="en-US" b="0" i="1" smtClean="0">
                            <a:latin typeface="Cambria Math"/>
                          </a:rPr>
                          <m:t>+</m:t>
                        </m:r>
                        <m:r>
                          <a:rPr lang="en-US" b="0" i="1" smtClean="0">
                            <a:latin typeface="Cambria Math"/>
                          </a:rPr>
                          <m:t>𝑦</m:t>
                        </m:r>
                      </m:e>
                      <m:sub>
                        <m:r>
                          <a:rPr lang="en-US" b="0" i="1" smtClean="0">
                            <a:latin typeface="Cambria Math"/>
                          </a:rPr>
                          <m:t>0</m:t>
                        </m:r>
                      </m:sub>
                    </m:sSub>
                  </m:oMath>
                </a14:m>
                <a:endParaRPr lang="en-US" b="0" dirty="0"/>
              </a:p>
              <a:p>
                <a14:m>
                  <m:oMath xmlns:m="http://schemas.openxmlformats.org/officeDocument/2006/math">
                    <m:r>
                      <a:rPr lang="en-US" sz="2000" b="0" i="1" smtClean="0">
                        <a:latin typeface="Cambria Math"/>
                      </a:rPr>
                      <m:t>0=</m:t>
                    </m:r>
                    <m:f>
                      <m:fPr>
                        <m:ctrlPr>
                          <a:rPr lang="en-US" sz="2000" b="0" i="1" smtClean="0">
                            <a:latin typeface="Cambria Math" panose="02040503050406030204" pitchFamily="18" charset="0"/>
                          </a:rPr>
                        </m:ctrlPr>
                      </m:fPr>
                      <m:num>
                        <m:r>
                          <a:rPr lang="en-US" sz="2000" b="0" i="1" smtClean="0">
                            <a:latin typeface="Cambria Math"/>
                          </a:rPr>
                          <m:t>1</m:t>
                        </m:r>
                      </m:num>
                      <m:den>
                        <m:r>
                          <a:rPr lang="en-US" sz="2000" b="0" i="1" smtClean="0">
                            <a:latin typeface="Cambria Math"/>
                          </a:rPr>
                          <m:t>2</m:t>
                        </m:r>
                      </m:den>
                    </m:f>
                    <m:d>
                      <m:dPr>
                        <m:ctrlPr>
                          <a:rPr lang="en-US" sz="2000" b="0" i="1" smtClean="0">
                            <a:latin typeface="Cambria Math" panose="02040503050406030204" pitchFamily="18" charset="0"/>
                          </a:rPr>
                        </m:ctrlPr>
                      </m:dPr>
                      <m:e>
                        <m:r>
                          <a:rPr lang="en-US" sz="2000" b="0" i="1" smtClean="0">
                            <a:latin typeface="Cambria Math"/>
                          </a:rPr>
                          <m:t>−9.8</m:t>
                        </m:r>
                        <m:f>
                          <m:fPr>
                            <m:ctrlPr>
                              <a:rPr lang="en-US" sz="2000" b="0" i="1" smtClean="0">
                                <a:latin typeface="Cambria Math" panose="02040503050406030204" pitchFamily="18" charset="0"/>
                              </a:rPr>
                            </m:ctrlPr>
                          </m:fPr>
                          <m:num>
                            <m:r>
                              <a:rPr lang="en-US" sz="2000" b="0" i="1" smtClean="0">
                                <a:latin typeface="Cambria Math"/>
                              </a:rPr>
                              <m:t>𝑚</m:t>
                            </m:r>
                          </m:num>
                          <m:den>
                            <m:sSup>
                              <m:sSupPr>
                                <m:ctrlPr>
                                  <a:rPr lang="en-US" sz="2000" b="0" i="1" smtClean="0">
                                    <a:latin typeface="Cambria Math" panose="02040503050406030204" pitchFamily="18" charset="0"/>
                                  </a:rPr>
                                </m:ctrlPr>
                              </m:sSupPr>
                              <m:e>
                                <m:r>
                                  <a:rPr lang="en-US" sz="2000" b="0" i="1" smtClean="0">
                                    <a:latin typeface="Cambria Math"/>
                                  </a:rPr>
                                  <m:t>𝑠</m:t>
                                </m:r>
                              </m:e>
                              <m:sup>
                                <m:r>
                                  <a:rPr lang="en-US" sz="2000" b="0" i="1" smtClean="0">
                                    <a:latin typeface="Cambria Math"/>
                                  </a:rPr>
                                  <m:t>2</m:t>
                                </m:r>
                              </m:sup>
                            </m:sSup>
                          </m:den>
                        </m:f>
                      </m:e>
                    </m:d>
                    <m:sSup>
                      <m:sSupPr>
                        <m:ctrlPr>
                          <a:rPr lang="en-US" sz="2000" b="0" i="1" smtClean="0">
                            <a:latin typeface="Cambria Math" panose="02040503050406030204" pitchFamily="18" charset="0"/>
                          </a:rPr>
                        </m:ctrlPr>
                      </m:sSupPr>
                      <m:e>
                        <m:r>
                          <a:rPr lang="en-US" sz="2000" b="0" i="1" smtClean="0">
                            <a:latin typeface="Cambria Math"/>
                          </a:rPr>
                          <m:t>𝑡</m:t>
                        </m:r>
                      </m:e>
                      <m:sup>
                        <m:r>
                          <a:rPr lang="en-US" sz="2000" b="0" i="1" smtClean="0">
                            <a:latin typeface="Cambria Math"/>
                          </a:rPr>
                          <m:t>2</m:t>
                        </m:r>
                      </m:sup>
                    </m:sSup>
                    <m:r>
                      <a:rPr lang="en-US" sz="2000" b="0" i="1" smtClean="0">
                        <a:latin typeface="Cambria Math"/>
                      </a:rPr>
                      <m:t>+</m:t>
                    </m:r>
                    <m:d>
                      <m:dPr>
                        <m:ctrlPr>
                          <a:rPr lang="en-US" sz="2000" b="0" i="1" smtClean="0">
                            <a:latin typeface="Cambria Math" panose="02040503050406030204" pitchFamily="18" charset="0"/>
                          </a:rPr>
                        </m:ctrlPr>
                      </m:dPr>
                      <m:e>
                        <m:r>
                          <a:rPr lang="en-US" sz="2000" b="0" i="1" smtClean="0">
                            <a:latin typeface="Cambria Math"/>
                          </a:rPr>
                          <m:t>18.4</m:t>
                        </m:r>
                        <m:f>
                          <m:fPr>
                            <m:ctrlPr>
                              <a:rPr lang="en-US" sz="2000" b="0" i="1" smtClean="0">
                                <a:latin typeface="Cambria Math" panose="02040503050406030204" pitchFamily="18" charset="0"/>
                              </a:rPr>
                            </m:ctrlPr>
                          </m:fPr>
                          <m:num>
                            <m:r>
                              <a:rPr lang="en-US" sz="2000" b="0" i="1" smtClean="0">
                                <a:latin typeface="Cambria Math"/>
                              </a:rPr>
                              <m:t>𝑚</m:t>
                            </m:r>
                          </m:num>
                          <m:den>
                            <m:r>
                              <a:rPr lang="en-US" sz="2000" b="0" i="1" smtClean="0">
                                <a:latin typeface="Cambria Math"/>
                              </a:rPr>
                              <m:t>𝑠</m:t>
                            </m:r>
                          </m:den>
                        </m:f>
                      </m:e>
                    </m:d>
                    <m:r>
                      <a:rPr lang="en-US" sz="2000" b="0" i="1" smtClean="0">
                        <a:latin typeface="Cambria Math"/>
                      </a:rPr>
                      <m:t>𝑡</m:t>
                    </m:r>
                    <m:r>
                      <a:rPr lang="en-US" sz="2000" b="0" i="1" smtClean="0">
                        <a:latin typeface="Cambria Math"/>
                      </a:rPr>
                      <m:t>+0</m:t>
                    </m:r>
                  </m:oMath>
                </a14:m>
                <a:endParaRPr lang="en-US" b="0" dirty="0"/>
              </a:p>
              <a:p>
                <a14:m>
                  <m:oMath xmlns:m="http://schemas.openxmlformats.org/officeDocument/2006/math">
                    <m:r>
                      <a:rPr lang="en-US" b="0" i="1" smtClean="0">
                        <a:latin typeface="Cambria Math"/>
                      </a:rPr>
                      <m:t>0=</m:t>
                    </m:r>
                    <m:r>
                      <a:rPr lang="en-US" b="0" i="1" smtClean="0">
                        <a:latin typeface="Cambria Math"/>
                      </a:rPr>
                      <m:t>𝑡</m:t>
                    </m:r>
                    <m:d>
                      <m:dPr>
                        <m:ctrlPr>
                          <a:rPr lang="en-US" b="0" i="1" smtClean="0">
                            <a:latin typeface="Cambria Math" panose="02040503050406030204" pitchFamily="18" charset="0"/>
                          </a:rPr>
                        </m:ctrlPr>
                      </m:dPr>
                      <m:e>
                        <m:r>
                          <a:rPr lang="en-US" b="0" i="1" smtClean="0">
                            <a:latin typeface="Cambria Math"/>
                          </a:rPr>
                          <m:t>−4.9</m:t>
                        </m:r>
                        <m:f>
                          <m:fPr>
                            <m:ctrlPr>
                              <a:rPr lang="en-US" b="0" i="1" smtClean="0">
                                <a:latin typeface="Cambria Math" panose="02040503050406030204" pitchFamily="18" charset="0"/>
                              </a:rPr>
                            </m:ctrlPr>
                          </m:fPr>
                          <m:num>
                            <m:r>
                              <a:rPr lang="en-US" b="0" i="1" smtClean="0">
                                <a:latin typeface="Cambria Math"/>
                              </a:rPr>
                              <m:t>𝑚</m:t>
                            </m:r>
                          </m:num>
                          <m:den>
                            <m:sSup>
                              <m:sSupPr>
                                <m:ctrlPr>
                                  <a:rPr lang="en-US" b="0" i="1" smtClean="0">
                                    <a:latin typeface="Cambria Math" panose="02040503050406030204" pitchFamily="18" charset="0"/>
                                  </a:rPr>
                                </m:ctrlPr>
                              </m:sSupPr>
                              <m:e>
                                <m:r>
                                  <a:rPr lang="en-US" b="0" i="1" smtClean="0">
                                    <a:latin typeface="Cambria Math"/>
                                  </a:rPr>
                                  <m:t>𝑠</m:t>
                                </m:r>
                              </m:e>
                              <m:sup>
                                <m:r>
                                  <a:rPr lang="en-US" b="0" i="1" smtClean="0">
                                    <a:latin typeface="Cambria Math"/>
                                  </a:rPr>
                                  <m:t>2</m:t>
                                </m:r>
                              </m:sup>
                            </m:sSup>
                          </m:den>
                        </m:f>
                        <m:r>
                          <a:rPr lang="en-US" b="0" i="1" smtClean="0">
                            <a:latin typeface="Cambria Math"/>
                          </a:rPr>
                          <m:t>𝑡</m:t>
                        </m:r>
                        <m:r>
                          <a:rPr lang="en-US" b="0" i="1" smtClean="0">
                            <a:latin typeface="Cambria Math" panose="02040503050406030204" pitchFamily="18" charset="0"/>
                          </a:rPr>
                          <m:t>+</m:t>
                        </m:r>
                        <m:r>
                          <a:rPr lang="en-US" b="0" i="1" smtClean="0">
                            <a:latin typeface="Cambria Math"/>
                          </a:rPr>
                          <m:t>18.4</m:t>
                        </m:r>
                        <m:f>
                          <m:fPr>
                            <m:ctrlPr>
                              <a:rPr lang="en-US" b="0" i="1" smtClean="0">
                                <a:latin typeface="Cambria Math" panose="02040503050406030204" pitchFamily="18" charset="0"/>
                              </a:rPr>
                            </m:ctrlPr>
                          </m:fPr>
                          <m:num>
                            <m:r>
                              <a:rPr lang="en-US" b="0" i="1" smtClean="0">
                                <a:latin typeface="Cambria Math"/>
                              </a:rPr>
                              <m:t>𝑚</m:t>
                            </m:r>
                          </m:num>
                          <m:den>
                            <m:r>
                              <a:rPr lang="en-US" b="0" i="1" smtClean="0">
                                <a:latin typeface="Cambria Math"/>
                              </a:rPr>
                              <m:t>𝑠</m:t>
                            </m:r>
                          </m:den>
                        </m:f>
                      </m:e>
                    </m:d>
                  </m:oMath>
                </a14:m>
                <a:endParaRPr lang="en-US" b="0" dirty="0"/>
              </a:p>
              <a:p>
                <a14:m>
                  <m:oMath xmlns:m="http://schemas.openxmlformats.org/officeDocument/2006/math">
                    <m:r>
                      <a:rPr lang="en-US" b="0" i="1" smtClean="0">
                        <a:latin typeface="Cambria Math"/>
                      </a:rPr>
                      <m:t>𝑡</m:t>
                    </m:r>
                    <m:r>
                      <a:rPr lang="en-US" b="0" i="1" smtClean="0">
                        <a:latin typeface="Cambria Math"/>
                      </a:rPr>
                      <m:t>=0 </m:t>
                    </m:r>
                    <m:r>
                      <a:rPr lang="en-US" b="0" i="1" smtClean="0">
                        <a:latin typeface="Cambria Math"/>
                      </a:rPr>
                      <m:t>𝑜𝑟</m:t>
                    </m:r>
                    <m:r>
                      <a:rPr lang="en-US" b="0" i="1" smtClean="0">
                        <a:latin typeface="Cambria Math"/>
                      </a:rPr>
                      <m:t> </m:t>
                    </m:r>
                    <m:r>
                      <a:rPr lang="en-US" b="0" i="1" smtClean="0">
                        <a:latin typeface="Cambria Math"/>
                      </a:rPr>
                      <m:t>𝑡</m:t>
                    </m:r>
                    <m:r>
                      <a:rPr lang="en-US" b="0" i="1" smtClean="0">
                        <a:latin typeface="Cambria Math"/>
                      </a:rPr>
                      <m:t>=3.8 </m:t>
                    </m:r>
                    <m:r>
                      <a:rPr lang="en-US" b="0" i="1" smtClean="0">
                        <a:latin typeface="Cambria Math"/>
                      </a:rPr>
                      <m:t>𝑠</m:t>
                    </m:r>
                  </m:oMath>
                </a14:m>
                <a:endParaRPr lang="en-US" dirty="0"/>
              </a:p>
            </p:txBody>
          </p:sp>
        </mc:Choice>
        <mc:Fallback xmlns="">
          <p:sp>
            <p:nvSpPr>
              <p:cNvPr id="8" name="Content Placeholder 2"/>
              <p:cNvSpPr>
                <a:spLocks noGrp="1" noRot="1" noChangeAspect="1" noMove="1" noResize="1" noEditPoints="1" noAdjustHandles="1" noChangeArrowheads="1" noChangeShapeType="1" noTextEdit="1"/>
              </p:cNvSpPr>
              <p:nvPr>
                <p:ph sz="half" idx="2"/>
              </p:nvPr>
            </p:nvSpPr>
            <p:spPr>
              <a:blipFill>
                <a:blip r:embed="rId4"/>
                <a:stretch>
                  <a:fillRect l="-1754" t="-2435"/>
                </a:stretch>
              </a:blipFill>
            </p:spPr>
            <p:txBody>
              <a:bodyPr/>
              <a:lstStyle/>
              <a:p>
                <a:r>
                  <a:rPr lang="en-US">
                    <a:noFill/>
                  </a:rPr>
                  <a:t> </a:t>
                </a:r>
              </a:p>
            </p:txBody>
          </p:sp>
        </mc:Fallback>
      </mc:AlternateContent>
    </p:spTree>
    <p:extLst>
      <p:ext uri="{BB962C8B-B14F-4D97-AF65-F5344CB8AC3E}">
        <p14:creationId xmlns:p14="http://schemas.microsoft.com/office/powerpoint/2010/main" val="299618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01-08 Projectile Motion</a:t>
            </a:r>
          </a:p>
        </p:txBody>
      </p:sp>
      <mc:AlternateContent xmlns:mc="http://schemas.openxmlformats.org/markup-compatibility/2006" xmlns:a14="http://schemas.microsoft.com/office/drawing/2010/main">
        <mc:Choice Requires="a14">
          <p:sp>
            <p:nvSpPr>
              <p:cNvPr id="5" name="TextBox 4"/>
              <p:cNvSpPr txBox="1"/>
              <p:nvPr/>
            </p:nvSpPr>
            <p:spPr>
              <a:xfrm>
                <a:off x="914400" y="3326131"/>
                <a:ext cx="6705600" cy="1255087"/>
              </a:xfrm>
              <a:prstGeom prst="rect">
                <a:avLst/>
              </a:prstGeom>
              <a:noFill/>
            </p:spPr>
            <p:txBody>
              <a:bodyPr wrap="square" rtlCol="0">
                <a:spAutoFit/>
              </a:bodyPr>
              <a:lstStyle/>
              <a:p>
                <a:r>
                  <a:rPr lang="en-US" dirty="0">
                    <a:solidFill>
                      <a:schemeClr val="bg1"/>
                    </a:solidFill>
                    <a:latin typeface="Cambria" panose="02040503050406030204" pitchFamily="18" charset="0"/>
                  </a:rPr>
                  <a:t>Or use the range equation</a:t>
                </a:r>
              </a:p>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a:rPr>
                        <m:t>𝑅</m:t>
                      </m:r>
                      <m:r>
                        <a:rPr lang="en-US" b="0" i="1" smtClean="0">
                          <a:solidFill>
                            <a:schemeClr val="bg1"/>
                          </a:solidFill>
                          <a:latin typeface="Cambria Math"/>
                        </a:rPr>
                        <m:t>=</m:t>
                      </m:r>
                      <m:f>
                        <m:fPr>
                          <m:ctrlPr>
                            <a:rPr lang="en-US" b="0" i="1" smtClean="0">
                              <a:solidFill>
                                <a:schemeClr val="bg1"/>
                              </a:solidFill>
                              <a:latin typeface="Cambria Math" panose="02040503050406030204" pitchFamily="18" charset="0"/>
                            </a:rPr>
                          </m:ctrlPr>
                        </m:fPr>
                        <m:num>
                          <m:sSubSup>
                            <m:sSubSupPr>
                              <m:ctrlPr>
                                <a:rPr lang="en-US" b="0" i="1" smtClean="0">
                                  <a:solidFill>
                                    <a:schemeClr val="bg1"/>
                                  </a:solidFill>
                                  <a:latin typeface="Cambria Math" panose="02040503050406030204" pitchFamily="18" charset="0"/>
                                </a:rPr>
                              </m:ctrlPr>
                            </m:sSubSupPr>
                            <m:e>
                              <m:r>
                                <a:rPr lang="en-US" b="0" i="1" smtClean="0">
                                  <a:solidFill>
                                    <a:schemeClr val="bg1"/>
                                  </a:solidFill>
                                  <a:latin typeface="Cambria Math"/>
                                </a:rPr>
                                <m:t>𝑣</m:t>
                              </m:r>
                            </m:e>
                            <m:sub>
                              <m:r>
                                <a:rPr lang="en-US" b="0" i="1" smtClean="0">
                                  <a:solidFill>
                                    <a:schemeClr val="bg1"/>
                                  </a:solidFill>
                                  <a:latin typeface="Cambria Math"/>
                                </a:rPr>
                                <m:t>0</m:t>
                              </m:r>
                            </m:sub>
                            <m:sup>
                              <m:r>
                                <a:rPr lang="en-US" b="0" i="1" smtClean="0">
                                  <a:solidFill>
                                    <a:schemeClr val="bg1"/>
                                  </a:solidFill>
                                  <a:latin typeface="Cambria Math"/>
                                </a:rPr>
                                <m:t>2</m:t>
                              </m:r>
                            </m:sup>
                          </m:sSubSup>
                          <m:func>
                            <m:funcPr>
                              <m:ctrlPr>
                                <a:rPr lang="en-US" b="0" i="1" smtClean="0">
                                  <a:solidFill>
                                    <a:schemeClr val="bg1"/>
                                  </a:solidFill>
                                  <a:latin typeface="Cambria Math" panose="02040503050406030204" pitchFamily="18" charset="0"/>
                                </a:rPr>
                              </m:ctrlPr>
                            </m:funcPr>
                            <m:fName>
                              <m:r>
                                <m:rPr>
                                  <m:sty m:val="p"/>
                                </m:rPr>
                                <a:rPr lang="en-US" b="0" i="0" smtClean="0">
                                  <a:solidFill>
                                    <a:schemeClr val="bg1"/>
                                  </a:solidFill>
                                  <a:latin typeface="Cambria Math"/>
                                </a:rPr>
                                <m:t>sin</m:t>
                              </m:r>
                            </m:fName>
                            <m:e>
                              <m:r>
                                <a:rPr lang="en-US" b="0" i="1" smtClean="0">
                                  <a:solidFill>
                                    <a:schemeClr val="bg1"/>
                                  </a:solidFill>
                                  <a:latin typeface="Cambria Math"/>
                                </a:rPr>
                                <m:t>2</m:t>
                              </m:r>
                              <m:r>
                                <a:rPr lang="en-US" b="0" i="1" smtClean="0">
                                  <a:solidFill>
                                    <a:schemeClr val="bg1"/>
                                  </a:solidFill>
                                  <a:latin typeface="Cambria Math"/>
                                </a:rPr>
                                <m:t>𝜃</m:t>
                              </m:r>
                            </m:e>
                          </m:func>
                        </m:num>
                        <m:den>
                          <m:r>
                            <a:rPr lang="en-US" b="0" i="1" smtClean="0">
                              <a:solidFill>
                                <a:schemeClr val="bg1"/>
                              </a:solidFill>
                              <a:latin typeface="Cambria Math"/>
                            </a:rPr>
                            <m:t>𝑔</m:t>
                          </m:r>
                        </m:den>
                      </m:f>
                    </m:oMath>
                  </m:oMathPara>
                </a14:m>
                <a:endParaRPr lang="en-US" b="0" dirty="0">
                  <a:solidFill>
                    <a:schemeClr val="bg1"/>
                  </a:solidFill>
                  <a:latin typeface="Cambria" panose="02040503050406030204" pitchFamily="18" charset="0"/>
                </a:endParaRPr>
              </a:p>
              <a:p>
                <a:r>
                  <a:rPr lang="en-US" dirty="0">
                    <a:solidFill>
                      <a:schemeClr val="bg1"/>
                    </a:solidFill>
                    <a:latin typeface="Cambria" panose="02040503050406030204" pitchFamily="18" charset="0"/>
                  </a:rPr>
                  <a:t>Where g is positive, </a:t>
                </a:r>
                <a14:m>
                  <m:oMath xmlns:m="http://schemas.openxmlformats.org/officeDocument/2006/math">
                    <m:r>
                      <a:rPr lang="en-US" b="0" i="1" smtClean="0">
                        <a:solidFill>
                          <a:schemeClr val="bg1"/>
                        </a:solidFill>
                        <a:latin typeface="Cambria Math"/>
                      </a:rPr>
                      <m:t>𝜃</m:t>
                    </m:r>
                  </m:oMath>
                </a14:m>
                <a:r>
                  <a:rPr lang="en-US" dirty="0">
                    <a:solidFill>
                      <a:schemeClr val="bg1"/>
                    </a:solidFill>
                    <a:latin typeface="Cambria" panose="02040503050406030204" pitchFamily="18" charset="0"/>
                  </a:rPr>
                  <a:t> is the launch angle, and </a:t>
                </a:r>
                <a14:m>
                  <m:oMath xmlns:m="http://schemas.openxmlformats.org/officeDocument/2006/math">
                    <m:r>
                      <a:rPr lang="en-US" b="0" i="1" smtClean="0">
                        <a:solidFill>
                          <a:schemeClr val="bg1"/>
                        </a:solidFill>
                        <a:latin typeface="Cambria Math"/>
                      </a:rPr>
                      <m:t>𝑦</m:t>
                    </m:r>
                    <m:r>
                      <a:rPr lang="en-US" b="0" i="1" smtClean="0">
                        <a:solidFill>
                          <a:schemeClr val="bg1"/>
                        </a:solidFill>
                        <a:latin typeface="Cambria Math"/>
                      </a:rPr>
                      <m:t>=</m:t>
                    </m:r>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a:rPr>
                          <m:t>𝑦</m:t>
                        </m:r>
                      </m:e>
                      <m:sub>
                        <m:r>
                          <a:rPr lang="en-US" b="0" i="1" smtClean="0">
                            <a:solidFill>
                              <a:schemeClr val="bg1"/>
                            </a:solidFill>
                            <a:latin typeface="Cambria Math"/>
                          </a:rPr>
                          <m:t>0</m:t>
                        </m:r>
                      </m:sub>
                    </m:sSub>
                  </m:oMath>
                </a14:m>
                <a:endParaRPr lang="en-US" dirty="0">
                  <a:solidFill>
                    <a:schemeClr val="bg1"/>
                  </a:solidFill>
                  <a:latin typeface="Cambria" panose="02040503050406030204"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914400" y="3326131"/>
                <a:ext cx="6705600" cy="1255087"/>
              </a:xfrm>
              <a:prstGeom prst="rect">
                <a:avLst/>
              </a:prstGeom>
              <a:blipFill>
                <a:blip r:embed="rId3"/>
                <a:stretch>
                  <a:fillRect l="-727" t="-3398" b="-63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ontent Placeholder 1"/>
              <p:cNvSpPr>
                <a:spLocks noGrp="1"/>
              </p:cNvSpPr>
              <p:nvPr>
                <p:ph sz="half" idx="1"/>
              </p:nvPr>
            </p:nvSpPr>
            <p:spPr/>
            <p:txBody>
              <a:bodyPr>
                <a:normAutofit/>
              </a:bodyPr>
              <a:lstStyle/>
              <a:p>
                <a:r>
                  <a:rPr lang="en-US" dirty="0"/>
                  <a:t>How far did the ball go?</a:t>
                </a:r>
                <a:endParaRPr lang="en-US" dirty="0">
                  <a:cs typeface="Times New Roman" pitchFamily="18" charset="0"/>
                </a:endParaRPr>
              </a:p>
              <a:p>
                <a:r>
                  <a:rPr lang="en-US" u="sng" dirty="0">
                    <a:cs typeface="Times New Roman" pitchFamily="18" charset="0"/>
                  </a:rPr>
                  <a:t>x:</a:t>
                </a:r>
                <a:r>
                  <a:rPr lang="en-US" dirty="0">
                    <a:cs typeface="Times New Roman" pitchFamily="18" charset="0"/>
                  </a:rPr>
                  <a:t> </a:t>
                </a:r>
                <a14:m>
                  <m:oMath xmlns:m="http://schemas.openxmlformats.org/officeDocument/2006/math">
                    <m:sSub>
                      <m:sSubPr>
                        <m:ctrlPr>
                          <a:rPr lang="en-US" b="0" i="1" smtClean="0">
                            <a:latin typeface="Cambria Math" panose="02040503050406030204" pitchFamily="18" charset="0"/>
                            <a:cs typeface="Times New Roman" pitchFamily="18" charset="0"/>
                          </a:rPr>
                        </m:ctrlPr>
                      </m:sSubPr>
                      <m:e>
                        <m:r>
                          <a:rPr lang="en-US" b="0" i="1" smtClean="0">
                            <a:latin typeface="Cambria Math"/>
                            <a:cs typeface="Times New Roman" pitchFamily="18" charset="0"/>
                          </a:rPr>
                          <m:t>𝑣</m:t>
                        </m:r>
                      </m:e>
                      <m:sub>
                        <m:r>
                          <a:rPr lang="en-US" b="0" i="1" smtClean="0">
                            <a:latin typeface="Cambria Math"/>
                            <a:cs typeface="Times New Roman" pitchFamily="18" charset="0"/>
                          </a:rPr>
                          <m:t>0</m:t>
                        </m:r>
                        <m:r>
                          <a:rPr lang="en-US" b="0" i="1" smtClean="0">
                            <a:latin typeface="Cambria Math"/>
                            <a:cs typeface="Times New Roman" pitchFamily="18" charset="0"/>
                          </a:rPr>
                          <m:t>𝑥</m:t>
                        </m:r>
                      </m:sub>
                    </m:sSub>
                    <m:r>
                      <a:rPr lang="en-US" b="0" i="1" smtClean="0">
                        <a:latin typeface="Cambria Math"/>
                        <a:cs typeface="Times New Roman" pitchFamily="18" charset="0"/>
                      </a:rPr>
                      <m:t>=32</m:t>
                    </m:r>
                    <m:f>
                      <m:fPr>
                        <m:ctrlPr>
                          <a:rPr lang="en-US" b="0" i="1" smtClean="0">
                            <a:latin typeface="Cambria Math" panose="02040503050406030204" pitchFamily="18" charset="0"/>
                            <a:cs typeface="Times New Roman" pitchFamily="18" charset="0"/>
                          </a:rPr>
                        </m:ctrlPr>
                      </m:fPr>
                      <m:num>
                        <m:r>
                          <a:rPr lang="en-US" b="0" i="1" smtClean="0">
                            <a:latin typeface="Cambria Math"/>
                            <a:cs typeface="Times New Roman" pitchFamily="18" charset="0"/>
                          </a:rPr>
                          <m:t>𝑚</m:t>
                        </m:r>
                      </m:num>
                      <m:den>
                        <m:r>
                          <a:rPr lang="en-US" b="0" i="1" smtClean="0">
                            <a:latin typeface="Cambria Math"/>
                            <a:cs typeface="Times New Roman" pitchFamily="18" charset="0"/>
                          </a:rPr>
                          <m:t>𝑠</m:t>
                        </m:r>
                      </m:den>
                    </m:f>
                    <m:func>
                      <m:funcPr>
                        <m:ctrlPr>
                          <a:rPr lang="en-US" b="0" i="1" smtClean="0">
                            <a:latin typeface="Cambria Math" panose="02040503050406030204" pitchFamily="18" charset="0"/>
                            <a:cs typeface="Times New Roman" pitchFamily="18" charset="0"/>
                          </a:rPr>
                        </m:ctrlPr>
                      </m:funcPr>
                      <m:fName>
                        <m:r>
                          <m:rPr>
                            <m:sty m:val="p"/>
                          </m:rPr>
                          <a:rPr lang="en-US" b="0" i="0" smtClean="0">
                            <a:latin typeface="Cambria Math"/>
                            <a:cs typeface="Times New Roman" pitchFamily="18" charset="0"/>
                          </a:rPr>
                          <m:t>cos</m:t>
                        </m:r>
                      </m:fName>
                      <m:e>
                        <m:r>
                          <a:rPr lang="en-US" b="0" i="1" smtClean="0">
                            <a:latin typeface="Cambria Math"/>
                            <a:cs typeface="Times New Roman" pitchFamily="18" charset="0"/>
                          </a:rPr>
                          <m:t>35°</m:t>
                        </m:r>
                      </m:e>
                    </m:func>
                    <m:r>
                      <a:rPr lang="en-US" b="0" i="1" smtClean="0">
                        <a:latin typeface="Cambria Math"/>
                        <a:cs typeface="Times New Roman" pitchFamily="18" charset="0"/>
                      </a:rPr>
                      <m:t>=26.2</m:t>
                    </m:r>
                    <m:f>
                      <m:fPr>
                        <m:ctrlPr>
                          <a:rPr lang="en-US" b="0" i="1" smtClean="0">
                            <a:latin typeface="Cambria Math" panose="02040503050406030204" pitchFamily="18" charset="0"/>
                            <a:cs typeface="Times New Roman" pitchFamily="18" charset="0"/>
                          </a:rPr>
                        </m:ctrlPr>
                      </m:fPr>
                      <m:num>
                        <m:r>
                          <a:rPr lang="en-US" b="0" i="1" smtClean="0">
                            <a:latin typeface="Cambria Math"/>
                            <a:cs typeface="Times New Roman" pitchFamily="18" charset="0"/>
                          </a:rPr>
                          <m:t>𝑚</m:t>
                        </m:r>
                      </m:num>
                      <m:den>
                        <m:r>
                          <a:rPr lang="en-US" b="0" i="1" smtClean="0">
                            <a:latin typeface="Cambria Math"/>
                            <a:cs typeface="Times New Roman" pitchFamily="18" charset="0"/>
                          </a:rPr>
                          <m:t>𝑠</m:t>
                        </m:r>
                      </m:den>
                    </m:f>
                    <m:r>
                      <a:rPr lang="en-US" b="0" i="0" smtClean="0">
                        <a:latin typeface="Cambria Math"/>
                        <a:cs typeface="Times New Roman" pitchFamily="18" charset="0"/>
                      </a:rPr>
                      <m:t>,</m:t>
                    </m:r>
                  </m:oMath>
                </a14:m>
                <a:br>
                  <a:rPr lang="en-US" b="0" i="0" dirty="0">
                    <a:latin typeface="Cambria Math"/>
                    <a:cs typeface="Times New Roman" pitchFamily="18" charset="0"/>
                  </a:rPr>
                </a:br>
                <a:r>
                  <a:rPr lang="en-US" b="0" i="0" dirty="0">
                    <a:latin typeface="Cambria Math"/>
                    <a:cs typeface="Times New Roman" pitchFamily="18" charset="0"/>
                  </a:rPr>
                  <a:t> </a:t>
                </a:r>
                <a14:m>
                  <m:oMath xmlns:m="http://schemas.openxmlformats.org/officeDocument/2006/math">
                    <m:r>
                      <a:rPr lang="en-US" b="0" i="1" smtClean="0">
                        <a:latin typeface="Cambria Math"/>
                        <a:cs typeface="Times New Roman" pitchFamily="18" charset="0"/>
                      </a:rPr>
                      <m:t>𝑡</m:t>
                    </m:r>
                    <m:r>
                      <a:rPr lang="en-US" b="0" i="1" smtClean="0">
                        <a:latin typeface="Cambria Math"/>
                        <a:cs typeface="Times New Roman" pitchFamily="18" charset="0"/>
                      </a:rPr>
                      <m:t>=3.8 </m:t>
                    </m:r>
                    <m:r>
                      <a:rPr lang="en-US" b="0" i="1" smtClean="0">
                        <a:latin typeface="Cambria Math"/>
                        <a:cs typeface="Times New Roman" pitchFamily="18" charset="0"/>
                      </a:rPr>
                      <m:t>𝑠</m:t>
                    </m:r>
                    <m:r>
                      <a:rPr lang="en-US" b="0" i="1" smtClean="0">
                        <a:latin typeface="Cambria Math"/>
                        <a:cs typeface="Times New Roman" pitchFamily="18" charset="0"/>
                      </a:rPr>
                      <m:t>, </m:t>
                    </m:r>
                    <m:r>
                      <a:rPr lang="en-US" b="0" i="1" smtClean="0">
                        <a:latin typeface="Cambria Math"/>
                        <a:cs typeface="Times New Roman" pitchFamily="18" charset="0"/>
                      </a:rPr>
                      <m:t>𝑥</m:t>
                    </m:r>
                    <m:r>
                      <a:rPr lang="en-US" b="0" i="1" smtClean="0">
                        <a:latin typeface="Cambria Math"/>
                        <a:cs typeface="Times New Roman" pitchFamily="18" charset="0"/>
                      </a:rPr>
                      <m:t>= ?</m:t>
                    </m:r>
                  </m:oMath>
                </a14:m>
                <a:endParaRPr lang="en-US" b="0" dirty="0">
                  <a:cs typeface="Times New Roman" pitchFamily="18" charset="0"/>
                </a:endParaRPr>
              </a:p>
            </p:txBody>
          </p:sp>
        </mc:Choice>
        <mc:Fallback xmlns="">
          <p:sp>
            <p:nvSpPr>
              <p:cNvPr id="8" name="Content Placeholder 1"/>
              <p:cNvSpPr>
                <a:spLocks noGrp="1" noRot="1" noChangeAspect="1" noMove="1" noResize="1" noEditPoints="1" noAdjustHandles="1" noChangeArrowheads="1" noChangeShapeType="1" noTextEdit="1"/>
              </p:cNvSpPr>
              <p:nvPr>
                <p:ph sz="half" idx="1"/>
              </p:nvPr>
            </p:nvSpPr>
            <p:spPr>
              <a:blipFill>
                <a:blip r:embed="rId4"/>
                <a:stretch>
                  <a:fillRect l="-1754" t="-2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ontent Placeholder 2"/>
              <p:cNvSpPr>
                <a:spLocks noGrp="1"/>
              </p:cNvSpPr>
              <p:nvPr>
                <p:ph sz="half" idx="2"/>
              </p:nvPr>
            </p:nvSpPr>
            <p:spPr/>
            <p:txBody>
              <a:bodyPr>
                <a:normAutofit/>
              </a:bodyPr>
              <a:lstStyle/>
              <a:p>
                <a:r>
                  <a:rPr lang="en-US" u="sng" dirty="0"/>
                  <a:t>x-direction</a:t>
                </a:r>
                <a:r>
                  <a:rPr lang="en-US" dirty="0"/>
                  <a:t>:</a:t>
                </a:r>
              </a:p>
              <a:p>
                <a14:m>
                  <m:oMath xmlns:m="http://schemas.openxmlformats.org/officeDocument/2006/math">
                    <m:r>
                      <a:rPr lang="en-US" b="0" i="1" smtClean="0">
                        <a:latin typeface="Cambria Math"/>
                        <a:cs typeface="Times New Roman" pitchFamily="18" charset="0"/>
                      </a:rPr>
                      <m:t>𝑥</m:t>
                    </m:r>
                    <m:r>
                      <a:rPr lang="en-US" b="0" i="1" smtClean="0">
                        <a:latin typeface="Cambria Math"/>
                        <a:cs typeface="Times New Roman" pitchFamily="18" charset="0"/>
                      </a:rPr>
                      <m:t>=</m:t>
                    </m:r>
                    <m:sSub>
                      <m:sSubPr>
                        <m:ctrlPr>
                          <a:rPr lang="en-US" b="0" i="1" smtClean="0">
                            <a:latin typeface="Cambria Math" panose="02040503050406030204" pitchFamily="18" charset="0"/>
                            <a:cs typeface="Times New Roman" pitchFamily="18" charset="0"/>
                          </a:rPr>
                        </m:ctrlPr>
                      </m:sSubPr>
                      <m:e>
                        <m:r>
                          <a:rPr lang="en-US" b="0" i="1" smtClean="0">
                            <a:latin typeface="Cambria Math"/>
                            <a:cs typeface="Times New Roman" pitchFamily="18" charset="0"/>
                          </a:rPr>
                          <m:t>𝑥</m:t>
                        </m:r>
                      </m:e>
                      <m:sub>
                        <m:r>
                          <a:rPr lang="en-US" b="0" i="1" smtClean="0">
                            <a:latin typeface="Cambria Math"/>
                            <a:cs typeface="Times New Roman" pitchFamily="18" charset="0"/>
                          </a:rPr>
                          <m:t>0</m:t>
                        </m:r>
                      </m:sub>
                    </m:sSub>
                    <m:r>
                      <a:rPr lang="en-US" b="0" i="1" smtClean="0">
                        <a:latin typeface="Cambria Math"/>
                        <a:cs typeface="Times New Roman" pitchFamily="18" charset="0"/>
                      </a:rPr>
                      <m:t>+</m:t>
                    </m:r>
                    <m:sSub>
                      <m:sSubPr>
                        <m:ctrlPr>
                          <a:rPr lang="en-US" b="0" i="1" smtClean="0">
                            <a:latin typeface="Cambria Math" panose="02040503050406030204" pitchFamily="18" charset="0"/>
                            <a:cs typeface="Times New Roman" pitchFamily="18" charset="0"/>
                          </a:rPr>
                        </m:ctrlPr>
                      </m:sSubPr>
                      <m:e>
                        <m:r>
                          <a:rPr lang="en-US" b="0" i="1" smtClean="0">
                            <a:latin typeface="Cambria Math"/>
                            <a:cs typeface="Times New Roman" pitchFamily="18" charset="0"/>
                          </a:rPr>
                          <m:t>𝑣</m:t>
                        </m:r>
                      </m:e>
                      <m:sub>
                        <m:r>
                          <a:rPr lang="en-US" b="0" i="1" smtClean="0">
                            <a:latin typeface="Cambria Math"/>
                            <a:cs typeface="Times New Roman" pitchFamily="18" charset="0"/>
                          </a:rPr>
                          <m:t>0</m:t>
                        </m:r>
                        <m:r>
                          <a:rPr lang="en-US" b="0" i="1" smtClean="0">
                            <a:latin typeface="Cambria Math"/>
                            <a:cs typeface="Times New Roman" pitchFamily="18" charset="0"/>
                          </a:rPr>
                          <m:t>𝑥</m:t>
                        </m:r>
                      </m:sub>
                    </m:sSub>
                    <m:r>
                      <a:rPr lang="en-US" b="0" i="1" smtClean="0">
                        <a:latin typeface="Cambria Math"/>
                        <a:cs typeface="Times New Roman" pitchFamily="18" charset="0"/>
                      </a:rPr>
                      <m:t>𝑡</m:t>
                    </m:r>
                  </m:oMath>
                </a14:m>
                <a:endParaRPr lang="en-US" b="0" dirty="0">
                  <a:cs typeface="Times New Roman" pitchFamily="18" charset="0"/>
                </a:endParaRPr>
              </a:p>
              <a:p>
                <a14:m>
                  <m:oMath xmlns:m="http://schemas.openxmlformats.org/officeDocument/2006/math">
                    <m:r>
                      <a:rPr lang="en-US" b="0" i="1" smtClean="0">
                        <a:latin typeface="Cambria Math"/>
                        <a:cs typeface="Times New Roman" pitchFamily="18" charset="0"/>
                      </a:rPr>
                      <m:t>𝑥</m:t>
                    </m:r>
                    <m:r>
                      <a:rPr lang="en-US" b="0" i="1" smtClean="0">
                        <a:latin typeface="Cambria Math"/>
                        <a:cs typeface="Times New Roman" pitchFamily="18" charset="0"/>
                      </a:rPr>
                      <m:t>=0 </m:t>
                    </m:r>
                    <m:r>
                      <a:rPr lang="en-US" b="0" i="1" smtClean="0">
                        <a:latin typeface="Cambria Math"/>
                        <a:cs typeface="Times New Roman" pitchFamily="18" charset="0"/>
                      </a:rPr>
                      <m:t>𝑚</m:t>
                    </m:r>
                    <m:r>
                      <a:rPr lang="en-US" b="0" i="1" smtClean="0">
                        <a:latin typeface="Cambria Math"/>
                        <a:cs typeface="Times New Roman" pitchFamily="18" charset="0"/>
                      </a:rPr>
                      <m:t>+26.2</m:t>
                    </m:r>
                    <m:f>
                      <m:fPr>
                        <m:ctrlPr>
                          <a:rPr lang="en-US" b="0" i="1" smtClean="0">
                            <a:latin typeface="Cambria Math" panose="02040503050406030204" pitchFamily="18" charset="0"/>
                            <a:cs typeface="Times New Roman" pitchFamily="18" charset="0"/>
                          </a:rPr>
                        </m:ctrlPr>
                      </m:fPr>
                      <m:num>
                        <m:r>
                          <a:rPr lang="en-US" b="0" i="1" smtClean="0">
                            <a:latin typeface="Cambria Math"/>
                            <a:cs typeface="Times New Roman" pitchFamily="18" charset="0"/>
                          </a:rPr>
                          <m:t>𝑚</m:t>
                        </m:r>
                      </m:num>
                      <m:den>
                        <m:r>
                          <a:rPr lang="en-US" b="0" i="1" smtClean="0">
                            <a:latin typeface="Cambria Math"/>
                            <a:cs typeface="Times New Roman" pitchFamily="18" charset="0"/>
                          </a:rPr>
                          <m:t>𝑠</m:t>
                        </m:r>
                      </m:den>
                    </m:f>
                    <m:d>
                      <m:dPr>
                        <m:ctrlPr>
                          <a:rPr lang="en-US" b="0" i="1" smtClean="0">
                            <a:latin typeface="Cambria Math" panose="02040503050406030204" pitchFamily="18" charset="0"/>
                            <a:cs typeface="Times New Roman" pitchFamily="18" charset="0"/>
                          </a:rPr>
                        </m:ctrlPr>
                      </m:dPr>
                      <m:e>
                        <m:r>
                          <a:rPr lang="en-US" b="0" i="1" smtClean="0">
                            <a:latin typeface="Cambria Math"/>
                            <a:cs typeface="Times New Roman" pitchFamily="18" charset="0"/>
                          </a:rPr>
                          <m:t>3.8 </m:t>
                        </m:r>
                        <m:r>
                          <a:rPr lang="en-US" b="0" i="1" smtClean="0">
                            <a:latin typeface="Cambria Math"/>
                            <a:cs typeface="Times New Roman" pitchFamily="18" charset="0"/>
                          </a:rPr>
                          <m:t>𝑠</m:t>
                        </m:r>
                      </m:e>
                    </m:d>
                  </m:oMath>
                </a14:m>
                <a:endParaRPr lang="en-US" b="0" dirty="0">
                  <a:cs typeface="Times New Roman" pitchFamily="18" charset="0"/>
                </a:endParaRPr>
              </a:p>
              <a:p>
                <a14:m>
                  <m:oMath xmlns:m="http://schemas.openxmlformats.org/officeDocument/2006/math">
                    <m:r>
                      <a:rPr lang="en-US" b="0" i="1" smtClean="0">
                        <a:latin typeface="Cambria Math"/>
                        <a:cs typeface="Times New Roman" pitchFamily="18" charset="0"/>
                      </a:rPr>
                      <m:t>𝑥</m:t>
                    </m:r>
                    <m:r>
                      <a:rPr lang="en-US" b="0" i="1" smtClean="0">
                        <a:latin typeface="Cambria Math"/>
                        <a:cs typeface="Times New Roman" pitchFamily="18" charset="0"/>
                      </a:rPr>
                      <m:t>=98 </m:t>
                    </m:r>
                    <m:r>
                      <a:rPr lang="en-US" b="0" i="1" smtClean="0">
                        <a:latin typeface="Cambria Math"/>
                        <a:cs typeface="Times New Roman" pitchFamily="18" charset="0"/>
                      </a:rPr>
                      <m:t>𝑚</m:t>
                    </m:r>
                  </m:oMath>
                </a14:m>
                <a:endParaRPr lang="en-US" b="0" dirty="0">
                  <a:cs typeface="Times New Roman" pitchFamily="18" charset="0"/>
                </a:endParaRPr>
              </a:p>
            </p:txBody>
          </p:sp>
        </mc:Choice>
        <mc:Fallback xmlns="">
          <p:sp>
            <p:nvSpPr>
              <p:cNvPr id="9" name="Content Placeholder 2"/>
              <p:cNvSpPr>
                <a:spLocks noGrp="1" noRot="1" noChangeAspect="1" noMove="1" noResize="1" noEditPoints="1" noAdjustHandles="1" noChangeArrowheads="1" noChangeShapeType="1" noTextEdit="1"/>
              </p:cNvSpPr>
              <p:nvPr>
                <p:ph sz="half" idx="2"/>
              </p:nvPr>
            </p:nvSpPr>
            <p:spPr>
              <a:blipFill>
                <a:blip r:embed="rId5"/>
                <a:stretch>
                  <a:fillRect l="-1754" t="-2435"/>
                </a:stretch>
              </a:blipFill>
            </p:spPr>
            <p:txBody>
              <a:bodyPr/>
              <a:lstStyle/>
              <a:p>
                <a:r>
                  <a:rPr lang="en-US">
                    <a:noFill/>
                  </a:rPr>
                  <a:t> </a:t>
                </a:r>
              </a:p>
            </p:txBody>
          </p:sp>
        </mc:Fallback>
      </mc:AlternateContent>
    </p:spTree>
    <p:extLst>
      <p:ext uri="{BB962C8B-B14F-4D97-AF65-F5344CB8AC3E}">
        <p14:creationId xmlns:p14="http://schemas.microsoft.com/office/powerpoint/2010/main" val="133541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uild="p"/>
      <p:bldP spid="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01-01 Introduction, Units, and Uncertainty</a:t>
            </a:r>
            <a:endParaRPr lang="en-US" sz="3600" dirty="0"/>
          </a:p>
        </p:txBody>
      </p:sp>
      <p:sp>
        <p:nvSpPr>
          <p:cNvPr id="3" name="Content Placeholder 2"/>
          <p:cNvSpPr>
            <a:spLocks noGrp="1"/>
          </p:cNvSpPr>
          <p:nvPr>
            <p:ph sz="half" idx="1"/>
          </p:nvPr>
        </p:nvSpPr>
        <p:spPr/>
        <p:txBody>
          <a:bodyPr/>
          <a:lstStyle/>
          <a:p>
            <a:r>
              <a:rPr lang="en-US" dirty="0"/>
              <a:t>Metric Prefixes</a:t>
            </a:r>
          </a:p>
          <a:p>
            <a:pPr lvl="1"/>
            <a:r>
              <a:rPr lang="en-US" dirty="0"/>
              <a:t>SI system based on powers of ten</a:t>
            </a:r>
          </a:p>
          <a:p>
            <a:pPr lvl="1"/>
            <a:r>
              <a:rPr lang="en-US" dirty="0"/>
              <a:t>Memorize from T to p</a:t>
            </a:r>
          </a:p>
          <a:p>
            <a:pPr lvl="1"/>
            <a:endParaRPr lang="en-US" dirty="0"/>
          </a:p>
          <a:p>
            <a:pPr lvl="1"/>
            <a:endParaRPr lang="en-US" dirty="0"/>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2439195848"/>
              </p:ext>
            </p:extLst>
          </p:nvPr>
        </p:nvGraphicFramePr>
        <p:xfrm>
          <a:off x="4629150" y="1128713"/>
          <a:ext cx="4514850" cy="2537460"/>
        </p:xfrm>
        <a:graphic>
          <a:graphicData uri="http://schemas.openxmlformats.org/drawingml/2006/table">
            <a:tbl>
              <a:tblPr firstRow="1" bandRow="1">
                <a:tableStyleId>{5C22544A-7EE6-4342-B048-85BDC9FD1C3A}</a:tableStyleId>
              </a:tblPr>
              <a:tblGrid>
                <a:gridCol w="752475">
                  <a:extLst>
                    <a:ext uri="{9D8B030D-6E8A-4147-A177-3AD203B41FA5}">
                      <a16:colId xmlns:a16="http://schemas.microsoft.com/office/drawing/2014/main" val="20000"/>
                    </a:ext>
                  </a:extLst>
                </a:gridCol>
                <a:gridCol w="752475">
                  <a:extLst>
                    <a:ext uri="{9D8B030D-6E8A-4147-A177-3AD203B41FA5}">
                      <a16:colId xmlns:a16="http://schemas.microsoft.com/office/drawing/2014/main" val="20001"/>
                    </a:ext>
                  </a:extLst>
                </a:gridCol>
                <a:gridCol w="752475">
                  <a:extLst>
                    <a:ext uri="{9D8B030D-6E8A-4147-A177-3AD203B41FA5}">
                      <a16:colId xmlns:a16="http://schemas.microsoft.com/office/drawing/2014/main" val="20002"/>
                    </a:ext>
                  </a:extLst>
                </a:gridCol>
                <a:gridCol w="752475">
                  <a:extLst>
                    <a:ext uri="{9D8B030D-6E8A-4147-A177-3AD203B41FA5}">
                      <a16:colId xmlns:a16="http://schemas.microsoft.com/office/drawing/2014/main" val="20003"/>
                    </a:ext>
                  </a:extLst>
                </a:gridCol>
                <a:gridCol w="752475">
                  <a:extLst>
                    <a:ext uri="{9D8B030D-6E8A-4147-A177-3AD203B41FA5}">
                      <a16:colId xmlns:a16="http://schemas.microsoft.com/office/drawing/2014/main" val="20004"/>
                    </a:ext>
                  </a:extLst>
                </a:gridCol>
                <a:gridCol w="752475">
                  <a:extLst>
                    <a:ext uri="{9D8B030D-6E8A-4147-A177-3AD203B41FA5}">
                      <a16:colId xmlns:a16="http://schemas.microsoft.com/office/drawing/2014/main" val="20005"/>
                    </a:ext>
                  </a:extLst>
                </a:gridCol>
              </a:tblGrid>
              <a:tr h="278130">
                <a:tc>
                  <a:txBody>
                    <a:bodyPr/>
                    <a:lstStyle/>
                    <a:p>
                      <a:r>
                        <a:rPr lang="en-US" sz="1400" dirty="0"/>
                        <a:t>Prefix</a:t>
                      </a:r>
                    </a:p>
                  </a:txBody>
                  <a:tcPr marL="78519" marR="78519" marT="34290" marB="34290"/>
                </a:tc>
                <a:tc>
                  <a:txBody>
                    <a:bodyPr/>
                    <a:lstStyle/>
                    <a:p>
                      <a:r>
                        <a:rPr lang="en-US" sz="1400" dirty="0"/>
                        <a:t>Symbol</a:t>
                      </a:r>
                    </a:p>
                  </a:txBody>
                  <a:tcPr marL="78519" marR="78519" marT="34290" marB="34290"/>
                </a:tc>
                <a:tc>
                  <a:txBody>
                    <a:bodyPr/>
                    <a:lstStyle/>
                    <a:p>
                      <a:r>
                        <a:rPr lang="en-US" sz="1400" dirty="0"/>
                        <a:t>Value</a:t>
                      </a:r>
                    </a:p>
                  </a:txBody>
                  <a:tcPr marL="78519" marR="78519" marT="34290" marB="34290">
                    <a:lnR w="12700" cap="flat" cmpd="sng" algn="ctr">
                      <a:solidFill>
                        <a:schemeClr val="tx1"/>
                      </a:solidFill>
                      <a:prstDash val="solid"/>
                      <a:round/>
                      <a:headEnd type="none" w="med" len="med"/>
                      <a:tailEnd type="none" w="med" len="med"/>
                    </a:lnR>
                  </a:tcPr>
                </a:tc>
                <a:tc>
                  <a:txBody>
                    <a:bodyPr/>
                    <a:lstStyle/>
                    <a:p>
                      <a:r>
                        <a:rPr lang="en-US" sz="1400" dirty="0"/>
                        <a:t>Prefix</a:t>
                      </a:r>
                    </a:p>
                  </a:txBody>
                  <a:tcPr marL="78519" marR="78519" marT="34290" marB="34290">
                    <a:lnL w="12700" cap="flat" cmpd="sng" algn="ctr">
                      <a:solidFill>
                        <a:schemeClr val="tx1"/>
                      </a:solidFill>
                      <a:prstDash val="solid"/>
                      <a:round/>
                      <a:headEnd type="none" w="med" len="med"/>
                      <a:tailEnd type="none" w="med" len="med"/>
                    </a:lnL>
                  </a:tcPr>
                </a:tc>
                <a:tc>
                  <a:txBody>
                    <a:bodyPr/>
                    <a:lstStyle/>
                    <a:p>
                      <a:r>
                        <a:rPr lang="en-US" sz="1400" dirty="0"/>
                        <a:t>Symbol</a:t>
                      </a:r>
                    </a:p>
                  </a:txBody>
                  <a:tcPr marL="78519" marR="78519" marT="34290" marB="34290"/>
                </a:tc>
                <a:tc>
                  <a:txBody>
                    <a:bodyPr/>
                    <a:lstStyle/>
                    <a:p>
                      <a:r>
                        <a:rPr lang="en-US" sz="1400" dirty="0"/>
                        <a:t>Value</a:t>
                      </a:r>
                    </a:p>
                  </a:txBody>
                  <a:tcPr marL="78519" marR="78519" marT="34290" marB="34290"/>
                </a:tc>
                <a:extLst>
                  <a:ext uri="{0D108BD9-81ED-4DB2-BD59-A6C34878D82A}">
                    <a16:rowId xmlns:a16="http://schemas.microsoft.com/office/drawing/2014/main" val="10000"/>
                  </a:ext>
                </a:extLst>
              </a:tr>
              <a:tr h="278130">
                <a:tc>
                  <a:txBody>
                    <a:bodyPr/>
                    <a:lstStyle/>
                    <a:p>
                      <a:r>
                        <a:rPr lang="en-US" sz="1400" dirty="0" err="1"/>
                        <a:t>exa</a:t>
                      </a:r>
                      <a:endParaRPr lang="en-US" sz="1400" dirty="0"/>
                    </a:p>
                  </a:txBody>
                  <a:tcPr marL="78519" marR="78519" marT="34290" marB="34290"/>
                </a:tc>
                <a:tc>
                  <a:txBody>
                    <a:bodyPr/>
                    <a:lstStyle/>
                    <a:p>
                      <a:r>
                        <a:rPr lang="en-US" sz="1400" dirty="0"/>
                        <a:t>E</a:t>
                      </a:r>
                    </a:p>
                  </a:txBody>
                  <a:tcPr marL="78519" marR="78519" marT="34290" marB="34290"/>
                </a:tc>
                <a:tc>
                  <a:txBody>
                    <a:bodyPr/>
                    <a:lstStyle/>
                    <a:p>
                      <a:r>
                        <a:rPr lang="en-US" sz="1400" dirty="0"/>
                        <a:t>10</a:t>
                      </a:r>
                      <a:r>
                        <a:rPr lang="en-US" sz="1400" baseline="30000" dirty="0"/>
                        <a:t>18</a:t>
                      </a:r>
                      <a:endParaRPr lang="en-US" sz="1400" dirty="0"/>
                    </a:p>
                  </a:txBody>
                  <a:tcPr marL="78519" marR="78519" marT="34290" marB="34290">
                    <a:lnR w="12700" cap="flat" cmpd="sng" algn="ctr">
                      <a:solidFill>
                        <a:schemeClr val="tx1"/>
                      </a:solidFill>
                      <a:prstDash val="solid"/>
                      <a:round/>
                      <a:headEnd type="none" w="med" len="med"/>
                      <a:tailEnd type="none" w="med" len="med"/>
                    </a:lnR>
                  </a:tcPr>
                </a:tc>
                <a:tc>
                  <a:txBody>
                    <a:bodyPr/>
                    <a:lstStyle/>
                    <a:p>
                      <a:r>
                        <a:rPr lang="en-US" sz="1400" dirty="0" err="1"/>
                        <a:t>deci</a:t>
                      </a:r>
                      <a:endParaRPr lang="en-US" sz="1400" dirty="0"/>
                    </a:p>
                  </a:txBody>
                  <a:tcPr marL="78519" marR="78519" marT="34290" marB="34290">
                    <a:lnL w="12700" cap="flat" cmpd="sng" algn="ctr">
                      <a:solidFill>
                        <a:schemeClr val="tx1"/>
                      </a:solidFill>
                      <a:prstDash val="solid"/>
                      <a:round/>
                      <a:headEnd type="none" w="med" len="med"/>
                      <a:tailEnd type="none" w="med" len="med"/>
                    </a:lnL>
                  </a:tcPr>
                </a:tc>
                <a:tc>
                  <a:txBody>
                    <a:bodyPr/>
                    <a:lstStyle/>
                    <a:p>
                      <a:r>
                        <a:rPr lang="en-US" sz="1400" dirty="0"/>
                        <a:t>d</a:t>
                      </a:r>
                    </a:p>
                  </a:txBody>
                  <a:tcPr marL="78519" marR="78519" marT="34290" marB="34290"/>
                </a:tc>
                <a:tc>
                  <a:txBody>
                    <a:bodyPr/>
                    <a:lstStyle/>
                    <a:p>
                      <a:r>
                        <a:rPr lang="en-US" sz="1400" dirty="0"/>
                        <a:t>10</a:t>
                      </a:r>
                      <a:r>
                        <a:rPr lang="en-US" sz="1400" baseline="30000" dirty="0"/>
                        <a:t>-1</a:t>
                      </a:r>
                      <a:endParaRPr lang="en-US" sz="1400" dirty="0"/>
                    </a:p>
                  </a:txBody>
                  <a:tcPr marL="78519" marR="78519" marT="34290" marB="34290"/>
                </a:tc>
                <a:extLst>
                  <a:ext uri="{0D108BD9-81ED-4DB2-BD59-A6C34878D82A}">
                    <a16:rowId xmlns:a16="http://schemas.microsoft.com/office/drawing/2014/main" val="10001"/>
                  </a:ext>
                </a:extLst>
              </a:tr>
              <a:tr h="278130">
                <a:tc>
                  <a:txBody>
                    <a:bodyPr/>
                    <a:lstStyle/>
                    <a:p>
                      <a:r>
                        <a:rPr lang="en-US" sz="1400" dirty="0" err="1"/>
                        <a:t>peta</a:t>
                      </a:r>
                      <a:endParaRPr lang="en-US" sz="1400" dirty="0"/>
                    </a:p>
                  </a:txBody>
                  <a:tcPr marL="78519" marR="78519" marT="34290" marB="34290"/>
                </a:tc>
                <a:tc>
                  <a:txBody>
                    <a:bodyPr/>
                    <a:lstStyle/>
                    <a:p>
                      <a:r>
                        <a:rPr lang="en-US" sz="1400" dirty="0"/>
                        <a:t>P</a:t>
                      </a:r>
                    </a:p>
                  </a:txBody>
                  <a:tcPr marL="78519" marR="78519" marT="34290" marB="34290"/>
                </a:tc>
                <a:tc>
                  <a:txBody>
                    <a:bodyPr/>
                    <a:lstStyle/>
                    <a:p>
                      <a:r>
                        <a:rPr lang="en-US" sz="1400" dirty="0"/>
                        <a:t>10</a:t>
                      </a:r>
                      <a:r>
                        <a:rPr lang="en-US" sz="1400" baseline="30000" dirty="0"/>
                        <a:t>15</a:t>
                      </a:r>
                      <a:endParaRPr lang="en-US" sz="1400" dirty="0"/>
                    </a:p>
                  </a:txBody>
                  <a:tcPr marL="78519" marR="78519" marT="34290" marB="34290">
                    <a:lnR w="12700" cap="flat" cmpd="sng" algn="ctr">
                      <a:solidFill>
                        <a:schemeClr val="tx1"/>
                      </a:solidFill>
                      <a:prstDash val="solid"/>
                      <a:round/>
                      <a:headEnd type="none" w="med" len="med"/>
                      <a:tailEnd type="none" w="med" len="med"/>
                    </a:lnR>
                  </a:tcPr>
                </a:tc>
                <a:tc>
                  <a:txBody>
                    <a:bodyPr/>
                    <a:lstStyle/>
                    <a:p>
                      <a:r>
                        <a:rPr lang="en-US" sz="1400" dirty="0" err="1"/>
                        <a:t>centi</a:t>
                      </a:r>
                      <a:endParaRPr lang="en-US" sz="1400" dirty="0"/>
                    </a:p>
                  </a:txBody>
                  <a:tcPr marL="78519" marR="78519" marT="34290" marB="34290">
                    <a:lnL w="12700" cap="flat" cmpd="sng" algn="ctr">
                      <a:solidFill>
                        <a:schemeClr val="tx1"/>
                      </a:solidFill>
                      <a:prstDash val="solid"/>
                      <a:round/>
                      <a:headEnd type="none" w="med" len="med"/>
                      <a:tailEnd type="none" w="med" len="med"/>
                    </a:lnL>
                  </a:tcPr>
                </a:tc>
                <a:tc>
                  <a:txBody>
                    <a:bodyPr/>
                    <a:lstStyle/>
                    <a:p>
                      <a:r>
                        <a:rPr lang="en-US" sz="1400" dirty="0"/>
                        <a:t>c</a:t>
                      </a:r>
                    </a:p>
                  </a:txBody>
                  <a:tcPr marL="78519" marR="78519" marT="34290" marB="34290"/>
                </a:tc>
                <a:tc>
                  <a:txBody>
                    <a:bodyPr/>
                    <a:lstStyle/>
                    <a:p>
                      <a:r>
                        <a:rPr lang="en-US" sz="1400" dirty="0"/>
                        <a:t>10</a:t>
                      </a:r>
                      <a:r>
                        <a:rPr lang="en-US" sz="1400" baseline="30000" dirty="0"/>
                        <a:t>-2</a:t>
                      </a:r>
                      <a:endParaRPr lang="en-US" sz="1400" dirty="0"/>
                    </a:p>
                  </a:txBody>
                  <a:tcPr marL="78519" marR="78519" marT="34290" marB="34290"/>
                </a:tc>
                <a:extLst>
                  <a:ext uri="{0D108BD9-81ED-4DB2-BD59-A6C34878D82A}">
                    <a16:rowId xmlns:a16="http://schemas.microsoft.com/office/drawing/2014/main" val="10002"/>
                  </a:ext>
                </a:extLst>
              </a:tr>
              <a:tr h="278130">
                <a:tc>
                  <a:txBody>
                    <a:bodyPr/>
                    <a:lstStyle/>
                    <a:p>
                      <a:r>
                        <a:rPr lang="en-US" sz="1400" dirty="0" err="1"/>
                        <a:t>tera</a:t>
                      </a:r>
                      <a:endParaRPr lang="en-US" sz="1400" dirty="0"/>
                    </a:p>
                  </a:txBody>
                  <a:tcPr marL="78519" marR="78519" marT="34290" marB="34290"/>
                </a:tc>
                <a:tc>
                  <a:txBody>
                    <a:bodyPr/>
                    <a:lstStyle/>
                    <a:p>
                      <a:r>
                        <a:rPr lang="en-US" sz="1400" dirty="0"/>
                        <a:t>T</a:t>
                      </a:r>
                    </a:p>
                  </a:txBody>
                  <a:tcPr marL="78519" marR="78519" marT="34290" marB="34290"/>
                </a:tc>
                <a:tc>
                  <a:txBody>
                    <a:bodyPr/>
                    <a:lstStyle/>
                    <a:p>
                      <a:r>
                        <a:rPr lang="en-US" sz="1400" dirty="0"/>
                        <a:t>10</a:t>
                      </a:r>
                      <a:r>
                        <a:rPr lang="en-US" sz="1400" baseline="30000" dirty="0"/>
                        <a:t>12</a:t>
                      </a:r>
                      <a:endParaRPr lang="en-US" sz="1400" dirty="0"/>
                    </a:p>
                  </a:txBody>
                  <a:tcPr marL="78519" marR="78519" marT="34290" marB="34290">
                    <a:lnR w="12700" cap="flat" cmpd="sng" algn="ctr">
                      <a:solidFill>
                        <a:schemeClr val="tx1"/>
                      </a:solidFill>
                      <a:prstDash val="solid"/>
                      <a:round/>
                      <a:headEnd type="none" w="med" len="med"/>
                      <a:tailEnd type="none" w="med" len="med"/>
                    </a:lnR>
                  </a:tcPr>
                </a:tc>
                <a:tc>
                  <a:txBody>
                    <a:bodyPr/>
                    <a:lstStyle/>
                    <a:p>
                      <a:r>
                        <a:rPr lang="en-US" sz="1400" dirty="0" err="1"/>
                        <a:t>milli</a:t>
                      </a:r>
                      <a:endParaRPr lang="en-US" sz="1400" dirty="0"/>
                    </a:p>
                  </a:txBody>
                  <a:tcPr marL="78519" marR="78519" marT="34290" marB="34290">
                    <a:lnL w="12700" cap="flat" cmpd="sng" algn="ctr">
                      <a:solidFill>
                        <a:schemeClr val="tx1"/>
                      </a:solidFill>
                      <a:prstDash val="solid"/>
                      <a:round/>
                      <a:headEnd type="none" w="med" len="med"/>
                      <a:tailEnd type="none" w="med" len="med"/>
                    </a:lnL>
                  </a:tcPr>
                </a:tc>
                <a:tc>
                  <a:txBody>
                    <a:bodyPr/>
                    <a:lstStyle/>
                    <a:p>
                      <a:r>
                        <a:rPr lang="en-US" sz="1400" dirty="0"/>
                        <a:t>m</a:t>
                      </a:r>
                    </a:p>
                  </a:txBody>
                  <a:tcPr marL="78519" marR="78519" marT="34290" marB="34290"/>
                </a:tc>
                <a:tc>
                  <a:txBody>
                    <a:bodyPr/>
                    <a:lstStyle/>
                    <a:p>
                      <a:r>
                        <a:rPr lang="en-US" sz="1400" dirty="0"/>
                        <a:t>10</a:t>
                      </a:r>
                      <a:r>
                        <a:rPr lang="en-US" sz="1400" baseline="30000" dirty="0"/>
                        <a:t>-3</a:t>
                      </a:r>
                      <a:endParaRPr lang="en-US" sz="1400" dirty="0"/>
                    </a:p>
                  </a:txBody>
                  <a:tcPr marL="78519" marR="78519" marT="34290" marB="34290"/>
                </a:tc>
                <a:extLst>
                  <a:ext uri="{0D108BD9-81ED-4DB2-BD59-A6C34878D82A}">
                    <a16:rowId xmlns:a16="http://schemas.microsoft.com/office/drawing/2014/main" val="10003"/>
                  </a:ext>
                </a:extLst>
              </a:tr>
              <a:tr h="278130">
                <a:tc>
                  <a:txBody>
                    <a:bodyPr/>
                    <a:lstStyle/>
                    <a:p>
                      <a:r>
                        <a:rPr lang="en-US" sz="1400" dirty="0" err="1"/>
                        <a:t>giga</a:t>
                      </a:r>
                      <a:endParaRPr lang="en-US" sz="1400" dirty="0"/>
                    </a:p>
                  </a:txBody>
                  <a:tcPr marL="78519" marR="78519" marT="34290" marB="34290"/>
                </a:tc>
                <a:tc>
                  <a:txBody>
                    <a:bodyPr/>
                    <a:lstStyle/>
                    <a:p>
                      <a:r>
                        <a:rPr lang="en-US" sz="1400" dirty="0"/>
                        <a:t>G</a:t>
                      </a:r>
                    </a:p>
                  </a:txBody>
                  <a:tcPr marL="78519" marR="78519" marT="34290" marB="34290"/>
                </a:tc>
                <a:tc>
                  <a:txBody>
                    <a:bodyPr/>
                    <a:lstStyle/>
                    <a:p>
                      <a:r>
                        <a:rPr lang="en-US" sz="1400" dirty="0"/>
                        <a:t>10</a:t>
                      </a:r>
                      <a:r>
                        <a:rPr lang="en-US" sz="1400" baseline="30000" dirty="0"/>
                        <a:t>9</a:t>
                      </a:r>
                      <a:endParaRPr lang="en-US" sz="1400" dirty="0"/>
                    </a:p>
                  </a:txBody>
                  <a:tcPr marL="78519" marR="78519" marT="34290" marB="34290">
                    <a:lnR w="12700" cap="flat" cmpd="sng" algn="ctr">
                      <a:solidFill>
                        <a:schemeClr val="tx1"/>
                      </a:solidFill>
                      <a:prstDash val="solid"/>
                      <a:round/>
                      <a:headEnd type="none" w="med" len="med"/>
                      <a:tailEnd type="none" w="med" len="med"/>
                    </a:lnR>
                  </a:tcPr>
                </a:tc>
                <a:tc>
                  <a:txBody>
                    <a:bodyPr/>
                    <a:lstStyle/>
                    <a:p>
                      <a:r>
                        <a:rPr lang="en-US" sz="1400" dirty="0"/>
                        <a:t>micro</a:t>
                      </a:r>
                    </a:p>
                  </a:txBody>
                  <a:tcPr marL="78519" marR="78519" marT="34290" marB="34290">
                    <a:lnL w="12700" cap="flat" cmpd="sng" algn="ctr">
                      <a:solidFill>
                        <a:schemeClr val="tx1"/>
                      </a:solidFill>
                      <a:prstDash val="solid"/>
                      <a:round/>
                      <a:headEnd type="none" w="med" len="med"/>
                      <a:tailEnd type="none" w="med" len="med"/>
                    </a:lnL>
                  </a:tcPr>
                </a:tc>
                <a:tc>
                  <a:txBody>
                    <a:bodyPr/>
                    <a:lstStyle/>
                    <a:p>
                      <a:r>
                        <a:rPr lang="el-GR" sz="1400" dirty="0"/>
                        <a:t>μ</a:t>
                      </a:r>
                      <a:endParaRPr lang="en-US" sz="1400" dirty="0"/>
                    </a:p>
                  </a:txBody>
                  <a:tcPr marL="78519" marR="78519" marT="34290" marB="34290"/>
                </a:tc>
                <a:tc>
                  <a:txBody>
                    <a:bodyPr/>
                    <a:lstStyle/>
                    <a:p>
                      <a:r>
                        <a:rPr lang="en-US" sz="1400" dirty="0"/>
                        <a:t>10</a:t>
                      </a:r>
                      <a:r>
                        <a:rPr lang="en-US" sz="1400" baseline="30000" dirty="0"/>
                        <a:t>-6</a:t>
                      </a:r>
                      <a:endParaRPr lang="en-US" sz="1400" dirty="0"/>
                    </a:p>
                  </a:txBody>
                  <a:tcPr marL="78519" marR="78519" marT="34290" marB="34290"/>
                </a:tc>
                <a:extLst>
                  <a:ext uri="{0D108BD9-81ED-4DB2-BD59-A6C34878D82A}">
                    <a16:rowId xmlns:a16="http://schemas.microsoft.com/office/drawing/2014/main" val="10004"/>
                  </a:ext>
                </a:extLst>
              </a:tr>
              <a:tr h="278130">
                <a:tc>
                  <a:txBody>
                    <a:bodyPr/>
                    <a:lstStyle/>
                    <a:p>
                      <a:r>
                        <a:rPr lang="en-US" sz="1400" dirty="0"/>
                        <a:t>mega</a:t>
                      </a:r>
                    </a:p>
                  </a:txBody>
                  <a:tcPr marL="78519" marR="78519" marT="34290" marB="34290"/>
                </a:tc>
                <a:tc>
                  <a:txBody>
                    <a:bodyPr/>
                    <a:lstStyle/>
                    <a:p>
                      <a:r>
                        <a:rPr lang="en-US" sz="1400" dirty="0"/>
                        <a:t>M</a:t>
                      </a:r>
                    </a:p>
                  </a:txBody>
                  <a:tcPr marL="78519" marR="78519" marT="34290" marB="34290"/>
                </a:tc>
                <a:tc>
                  <a:txBody>
                    <a:bodyPr/>
                    <a:lstStyle/>
                    <a:p>
                      <a:r>
                        <a:rPr lang="en-US" sz="1400" dirty="0"/>
                        <a:t>10</a:t>
                      </a:r>
                      <a:r>
                        <a:rPr lang="en-US" sz="1400" baseline="30000" dirty="0"/>
                        <a:t>6</a:t>
                      </a:r>
                      <a:endParaRPr lang="en-US" sz="1400" dirty="0"/>
                    </a:p>
                  </a:txBody>
                  <a:tcPr marL="78519" marR="78519" marT="34290" marB="34290">
                    <a:lnR w="12700" cap="flat" cmpd="sng" algn="ctr">
                      <a:solidFill>
                        <a:schemeClr val="tx1"/>
                      </a:solidFill>
                      <a:prstDash val="solid"/>
                      <a:round/>
                      <a:headEnd type="none" w="med" len="med"/>
                      <a:tailEnd type="none" w="med" len="med"/>
                    </a:lnR>
                  </a:tcPr>
                </a:tc>
                <a:tc>
                  <a:txBody>
                    <a:bodyPr/>
                    <a:lstStyle/>
                    <a:p>
                      <a:r>
                        <a:rPr lang="en-US" sz="1400" dirty="0" err="1"/>
                        <a:t>nano</a:t>
                      </a:r>
                      <a:endParaRPr lang="en-US" sz="1400" dirty="0"/>
                    </a:p>
                  </a:txBody>
                  <a:tcPr marL="78519" marR="78519" marT="34290" marB="34290">
                    <a:lnL w="12700" cap="flat" cmpd="sng" algn="ctr">
                      <a:solidFill>
                        <a:schemeClr val="tx1"/>
                      </a:solidFill>
                      <a:prstDash val="solid"/>
                      <a:round/>
                      <a:headEnd type="none" w="med" len="med"/>
                      <a:tailEnd type="none" w="med" len="med"/>
                    </a:lnL>
                  </a:tcPr>
                </a:tc>
                <a:tc>
                  <a:txBody>
                    <a:bodyPr/>
                    <a:lstStyle/>
                    <a:p>
                      <a:r>
                        <a:rPr lang="en-US" sz="1400" dirty="0"/>
                        <a:t>n</a:t>
                      </a:r>
                    </a:p>
                  </a:txBody>
                  <a:tcPr marL="78519" marR="78519" marT="34290" marB="34290"/>
                </a:tc>
                <a:tc>
                  <a:txBody>
                    <a:bodyPr/>
                    <a:lstStyle/>
                    <a:p>
                      <a:r>
                        <a:rPr lang="en-US" sz="1400" dirty="0"/>
                        <a:t>10</a:t>
                      </a:r>
                      <a:r>
                        <a:rPr lang="en-US" sz="1400" baseline="30000" dirty="0"/>
                        <a:t>-9</a:t>
                      </a:r>
                      <a:endParaRPr lang="en-US" sz="1400" dirty="0"/>
                    </a:p>
                  </a:txBody>
                  <a:tcPr marL="78519" marR="78519" marT="34290" marB="34290"/>
                </a:tc>
                <a:extLst>
                  <a:ext uri="{0D108BD9-81ED-4DB2-BD59-A6C34878D82A}">
                    <a16:rowId xmlns:a16="http://schemas.microsoft.com/office/drawing/2014/main" val="10005"/>
                  </a:ext>
                </a:extLst>
              </a:tr>
              <a:tr h="278130">
                <a:tc>
                  <a:txBody>
                    <a:bodyPr/>
                    <a:lstStyle/>
                    <a:p>
                      <a:r>
                        <a:rPr lang="en-US" sz="1400" dirty="0"/>
                        <a:t>kilo</a:t>
                      </a:r>
                    </a:p>
                  </a:txBody>
                  <a:tcPr marL="78519" marR="78519" marT="34290" marB="34290"/>
                </a:tc>
                <a:tc>
                  <a:txBody>
                    <a:bodyPr/>
                    <a:lstStyle/>
                    <a:p>
                      <a:r>
                        <a:rPr lang="en-US" sz="1400" dirty="0"/>
                        <a:t>k</a:t>
                      </a:r>
                    </a:p>
                  </a:txBody>
                  <a:tcPr marL="78519" marR="78519" marT="34290" marB="34290"/>
                </a:tc>
                <a:tc>
                  <a:txBody>
                    <a:bodyPr/>
                    <a:lstStyle/>
                    <a:p>
                      <a:r>
                        <a:rPr lang="en-US" sz="1400" dirty="0"/>
                        <a:t>10</a:t>
                      </a:r>
                      <a:r>
                        <a:rPr lang="en-US" sz="1400" baseline="30000" dirty="0"/>
                        <a:t>3</a:t>
                      </a:r>
                      <a:endParaRPr lang="en-US" sz="1400" dirty="0"/>
                    </a:p>
                  </a:txBody>
                  <a:tcPr marL="78519" marR="78519" marT="34290" marB="34290">
                    <a:lnR w="12700" cap="flat" cmpd="sng" algn="ctr">
                      <a:solidFill>
                        <a:schemeClr val="tx1"/>
                      </a:solidFill>
                      <a:prstDash val="solid"/>
                      <a:round/>
                      <a:headEnd type="none" w="med" len="med"/>
                      <a:tailEnd type="none" w="med" len="med"/>
                    </a:lnR>
                  </a:tcPr>
                </a:tc>
                <a:tc>
                  <a:txBody>
                    <a:bodyPr/>
                    <a:lstStyle/>
                    <a:p>
                      <a:r>
                        <a:rPr lang="en-US" sz="1400" dirty="0" err="1"/>
                        <a:t>pico</a:t>
                      </a:r>
                      <a:endParaRPr lang="en-US" sz="1400" dirty="0"/>
                    </a:p>
                  </a:txBody>
                  <a:tcPr marL="78519" marR="78519" marT="34290" marB="34290">
                    <a:lnL w="12700" cap="flat" cmpd="sng" algn="ctr">
                      <a:solidFill>
                        <a:schemeClr val="tx1"/>
                      </a:solidFill>
                      <a:prstDash val="solid"/>
                      <a:round/>
                      <a:headEnd type="none" w="med" len="med"/>
                      <a:tailEnd type="none" w="med" len="med"/>
                    </a:lnL>
                  </a:tcPr>
                </a:tc>
                <a:tc>
                  <a:txBody>
                    <a:bodyPr/>
                    <a:lstStyle/>
                    <a:p>
                      <a:r>
                        <a:rPr lang="en-US" sz="1400" dirty="0"/>
                        <a:t>p</a:t>
                      </a:r>
                    </a:p>
                  </a:txBody>
                  <a:tcPr marL="78519" marR="78519" marT="34290" marB="34290"/>
                </a:tc>
                <a:tc>
                  <a:txBody>
                    <a:bodyPr/>
                    <a:lstStyle/>
                    <a:p>
                      <a:r>
                        <a:rPr lang="en-US" sz="1400" dirty="0"/>
                        <a:t>10</a:t>
                      </a:r>
                      <a:r>
                        <a:rPr lang="en-US" sz="1400" baseline="30000" dirty="0"/>
                        <a:t>-12</a:t>
                      </a:r>
                      <a:endParaRPr lang="en-US" sz="1400" dirty="0"/>
                    </a:p>
                  </a:txBody>
                  <a:tcPr marL="78519" marR="78519" marT="34290" marB="34290"/>
                </a:tc>
                <a:extLst>
                  <a:ext uri="{0D108BD9-81ED-4DB2-BD59-A6C34878D82A}">
                    <a16:rowId xmlns:a16="http://schemas.microsoft.com/office/drawing/2014/main" val="10006"/>
                  </a:ext>
                </a:extLst>
              </a:tr>
              <a:tr h="278130">
                <a:tc>
                  <a:txBody>
                    <a:bodyPr/>
                    <a:lstStyle/>
                    <a:p>
                      <a:r>
                        <a:rPr lang="en-US" sz="1400" dirty="0" err="1"/>
                        <a:t>hecto</a:t>
                      </a:r>
                      <a:endParaRPr lang="en-US" sz="1400" dirty="0"/>
                    </a:p>
                  </a:txBody>
                  <a:tcPr marL="78519" marR="78519" marT="34290" marB="34290"/>
                </a:tc>
                <a:tc>
                  <a:txBody>
                    <a:bodyPr/>
                    <a:lstStyle/>
                    <a:p>
                      <a:r>
                        <a:rPr lang="en-US" sz="1400"/>
                        <a:t>h</a:t>
                      </a:r>
                      <a:endParaRPr lang="en-US" sz="1400" dirty="0"/>
                    </a:p>
                  </a:txBody>
                  <a:tcPr marL="78519" marR="78519" marT="34290" marB="34290"/>
                </a:tc>
                <a:tc>
                  <a:txBody>
                    <a:bodyPr/>
                    <a:lstStyle/>
                    <a:p>
                      <a:r>
                        <a:rPr lang="en-US" sz="1400" dirty="0"/>
                        <a:t>10</a:t>
                      </a:r>
                      <a:r>
                        <a:rPr lang="en-US" sz="1400" baseline="30000" dirty="0"/>
                        <a:t>2</a:t>
                      </a:r>
                      <a:endParaRPr lang="en-US" sz="1400" dirty="0"/>
                    </a:p>
                  </a:txBody>
                  <a:tcPr marL="78519" marR="78519" marT="34290" marB="34290">
                    <a:lnR w="12700" cap="flat" cmpd="sng" algn="ctr">
                      <a:solidFill>
                        <a:schemeClr val="tx1"/>
                      </a:solidFill>
                      <a:prstDash val="solid"/>
                      <a:round/>
                      <a:headEnd type="none" w="med" len="med"/>
                      <a:tailEnd type="none" w="med" len="med"/>
                    </a:lnR>
                  </a:tcPr>
                </a:tc>
                <a:tc>
                  <a:txBody>
                    <a:bodyPr/>
                    <a:lstStyle/>
                    <a:p>
                      <a:r>
                        <a:rPr lang="en-US" sz="1400" dirty="0" err="1"/>
                        <a:t>femto</a:t>
                      </a:r>
                      <a:endParaRPr lang="en-US" sz="1400" dirty="0"/>
                    </a:p>
                  </a:txBody>
                  <a:tcPr marL="78519" marR="78519" marT="34290" marB="34290">
                    <a:lnL w="12700" cap="flat" cmpd="sng" algn="ctr">
                      <a:solidFill>
                        <a:schemeClr val="tx1"/>
                      </a:solidFill>
                      <a:prstDash val="solid"/>
                      <a:round/>
                      <a:headEnd type="none" w="med" len="med"/>
                      <a:tailEnd type="none" w="med" len="med"/>
                    </a:lnL>
                  </a:tcPr>
                </a:tc>
                <a:tc>
                  <a:txBody>
                    <a:bodyPr/>
                    <a:lstStyle/>
                    <a:p>
                      <a:r>
                        <a:rPr lang="en-US" sz="1400" dirty="0"/>
                        <a:t>f</a:t>
                      </a:r>
                    </a:p>
                  </a:txBody>
                  <a:tcPr marL="78519" marR="78519" marT="34290" marB="34290"/>
                </a:tc>
                <a:tc>
                  <a:txBody>
                    <a:bodyPr/>
                    <a:lstStyle/>
                    <a:p>
                      <a:r>
                        <a:rPr lang="en-US" sz="1400" dirty="0"/>
                        <a:t>10</a:t>
                      </a:r>
                      <a:r>
                        <a:rPr lang="en-US" sz="1400" baseline="30000" dirty="0"/>
                        <a:t>-15</a:t>
                      </a:r>
                      <a:endParaRPr lang="en-US" sz="1400" dirty="0"/>
                    </a:p>
                  </a:txBody>
                  <a:tcPr marL="78519" marR="78519" marT="34290" marB="34290"/>
                </a:tc>
                <a:extLst>
                  <a:ext uri="{0D108BD9-81ED-4DB2-BD59-A6C34878D82A}">
                    <a16:rowId xmlns:a16="http://schemas.microsoft.com/office/drawing/2014/main" val="10007"/>
                  </a:ext>
                </a:extLst>
              </a:tr>
              <a:tr h="278130">
                <a:tc>
                  <a:txBody>
                    <a:bodyPr/>
                    <a:lstStyle/>
                    <a:p>
                      <a:r>
                        <a:rPr lang="en-US" sz="1400" dirty="0" err="1"/>
                        <a:t>decka</a:t>
                      </a:r>
                      <a:endParaRPr lang="en-US" sz="1400" dirty="0"/>
                    </a:p>
                  </a:txBody>
                  <a:tcPr marL="78519" marR="78519" marT="34290" marB="34290"/>
                </a:tc>
                <a:tc>
                  <a:txBody>
                    <a:bodyPr/>
                    <a:lstStyle/>
                    <a:p>
                      <a:r>
                        <a:rPr lang="en-US" sz="1400" dirty="0"/>
                        <a:t>da</a:t>
                      </a:r>
                    </a:p>
                  </a:txBody>
                  <a:tcPr marL="78519" marR="78519" marT="34290" marB="34290"/>
                </a:tc>
                <a:tc>
                  <a:txBody>
                    <a:bodyPr/>
                    <a:lstStyle/>
                    <a:p>
                      <a:r>
                        <a:rPr lang="en-US" sz="1400" dirty="0"/>
                        <a:t>10</a:t>
                      </a:r>
                      <a:r>
                        <a:rPr lang="en-US" sz="1400" baseline="30000" dirty="0"/>
                        <a:t>1</a:t>
                      </a:r>
                      <a:endParaRPr lang="en-US" sz="1400" dirty="0"/>
                    </a:p>
                  </a:txBody>
                  <a:tcPr marL="78519" marR="78519" marT="34290" marB="34290">
                    <a:lnR w="12700" cap="flat" cmpd="sng" algn="ctr">
                      <a:solidFill>
                        <a:schemeClr val="tx1"/>
                      </a:solidFill>
                      <a:prstDash val="solid"/>
                      <a:round/>
                      <a:headEnd type="none" w="med" len="med"/>
                      <a:tailEnd type="none" w="med" len="med"/>
                    </a:lnR>
                  </a:tcPr>
                </a:tc>
                <a:tc>
                  <a:txBody>
                    <a:bodyPr/>
                    <a:lstStyle/>
                    <a:p>
                      <a:r>
                        <a:rPr lang="en-US" sz="1400" dirty="0" err="1"/>
                        <a:t>atto</a:t>
                      </a:r>
                      <a:endParaRPr lang="en-US" sz="1400" dirty="0"/>
                    </a:p>
                  </a:txBody>
                  <a:tcPr marL="78519" marR="78519" marT="34290" marB="34290">
                    <a:lnL w="12700" cap="flat" cmpd="sng" algn="ctr">
                      <a:solidFill>
                        <a:schemeClr val="tx1"/>
                      </a:solidFill>
                      <a:prstDash val="solid"/>
                      <a:round/>
                      <a:headEnd type="none" w="med" len="med"/>
                      <a:tailEnd type="none" w="med" len="med"/>
                    </a:lnL>
                  </a:tcPr>
                </a:tc>
                <a:tc>
                  <a:txBody>
                    <a:bodyPr/>
                    <a:lstStyle/>
                    <a:p>
                      <a:r>
                        <a:rPr lang="en-US" sz="1400" dirty="0"/>
                        <a:t>a</a:t>
                      </a:r>
                    </a:p>
                  </a:txBody>
                  <a:tcPr marL="78519" marR="78519" marT="34290" marB="34290"/>
                </a:tc>
                <a:tc>
                  <a:txBody>
                    <a:bodyPr/>
                    <a:lstStyle/>
                    <a:p>
                      <a:r>
                        <a:rPr lang="en-US" sz="1400" dirty="0"/>
                        <a:t>10</a:t>
                      </a:r>
                      <a:r>
                        <a:rPr lang="en-US" sz="1400" baseline="30000" dirty="0"/>
                        <a:t>-18</a:t>
                      </a:r>
                      <a:endParaRPr lang="en-US" sz="1400" dirty="0"/>
                    </a:p>
                  </a:txBody>
                  <a:tcPr marL="78519" marR="78519" marT="34290" marB="34290"/>
                </a:tc>
                <a:extLst>
                  <a:ext uri="{0D108BD9-81ED-4DB2-BD59-A6C34878D82A}">
                    <a16:rowId xmlns:a16="http://schemas.microsoft.com/office/drawing/2014/main" val="10008"/>
                  </a:ext>
                </a:extLst>
              </a:tr>
            </a:tbl>
          </a:graphicData>
        </a:graphic>
      </p:graphicFrame>
      <p:cxnSp>
        <p:nvCxnSpPr>
          <p:cNvPr id="9" name="Straight Connector 8"/>
          <p:cNvCxnSpPr>
            <a:stCxn id="7" idx="2"/>
            <a:endCxn id="7" idx="0"/>
          </p:cNvCxnSpPr>
          <p:nvPr/>
        </p:nvCxnSpPr>
        <p:spPr>
          <a:xfrm flipV="1">
            <a:off x="6886575" y="1128713"/>
            <a:ext cx="0" cy="253746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937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01-08 Homework</a:t>
            </a:r>
          </a:p>
        </p:txBody>
      </p:sp>
      <p:sp>
        <p:nvSpPr>
          <p:cNvPr id="6" name="Content Placeholder 5"/>
          <p:cNvSpPr>
            <a:spLocks noGrp="1"/>
          </p:cNvSpPr>
          <p:nvPr>
            <p:ph sz="half" idx="2"/>
          </p:nvPr>
        </p:nvSpPr>
        <p:spPr/>
        <p:txBody>
          <a:bodyPr/>
          <a:lstStyle/>
          <a:p>
            <a:endParaRPr lang="en-US"/>
          </a:p>
        </p:txBody>
      </p:sp>
      <p:sp>
        <p:nvSpPr>
          <p:cNvPr id="7" name="Content Placeholder 1"/>
          <p:cNvSpPr>
            <a:spLocks noGrp="1"/>
          </p:cNvSpPr>
          <p:nvPr>
            <p:ph sz="half" idx="1"/>
          </p:nvPr>
        </p:nvSpPr>
        <p:spPr/>
        <p:txBody>
          <a:bodyPr>
            <a:normAutofit/>
          </a:bodyPr>
          <a:lstStyle/>
          <a:p>
            <a:r>
              <a:rPr lang="en-US" dirty="0"/>
              <a:t>Project your answers onto your paper.</a:t>
            </a:r>
          </a:p>
          <a:p>
            <a:endParaRPr lang="en-US" dirty="0"/>
          </a:p>
        </p:txBody>
      </p:sp>
    </p:spTree>
    <p:extLst>
      <p:ext uri="{BB962C8B-B14F-4D97-AF65-F5344CB8AC3E}">
        <p14:creationId xmlns:p14="http://schemas.microsoft.com/office/powerpoint/2010/main" val="20847876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01-08b Projectile Motion Lab</a:t>
            </a:r>
          </a:p>
        </p:txBody>
      </p:sp>
      <p:sp>
        <p:nvSpPr>
          <p:cNvPr id="3" name="Content Placeholder 2"/>
          <p:cNvSpPr>
            <a:spLocks noGrp="1"/>
          </p:cNvSpPr>
          <p:nvPr>
            <p:ph sz="half" idx="1"/>
          </p:nvPr>
        </p:nvSpPr>
        <p:spPr/>
        <p:txBody>
          <a:bodyPr>
            <a:normAutofit fontScale="62500" lnSpcReduction="20000"/>
          </a:bodyPr>
          <a:lstStyle/>
          <a:p>
            <a:pPr>
              <a:lnSpc>
                <a:spcPct val="120000"/>
              </a:lnSpc>
            </a:pPr>
            <a:r>
              <a:rPr lang="en-US" b="1" i="1" u="sng" dirty="0"/>
              <a:t>IMPORTANT!</a:t>
            </a:r>
            <a:r>
              <a:rPr lang="en-US" i="1" u="sng" dirty="0"/>
              <a:t> The marble must never leave the desk when taking data.</a:t>
            </a:r>
            <a:endParaRPr lang="en-US" dirty="0"/>
          </a:p>
          <a:p>
            <a:pPr>
              <a:lnSpc>
                <a:spcPct val="120000"/>
              </a:lnSpc>
            </a:pPr>
            <a:endParaRPr lang="en-US" dirty="0"/>
          </a:p>
          <a:p>
            <a:pPr lvl="0">
              <a:lnSpc>
                <a:spcPct val="120000"/>
              </a:lnSpc>
            </a:pPr>
            <a:r>
              <a:rPr lang="en-US" dirty="0"/>
              <a:t>Make a gentle ramp using your ruler and a book.</a:t>
            </a:r>
          </a:p>
          <a:p>
            <a:pPr lvl="0">
              <a:lnSpc>
                <a:spcPct val="120000"/>
              </a:lnSpc>
            </a:pPr>
            <a:r>
              <a:rPr lang="en-US" dirty="0"/>
              <a:t>Roll the marble down the ramp several times to determine the average speed it will have when it rolls off the desk. (We did this in a previous lab.)</a:t>
            </a:r>
          </a:p>
          <a:p>
            <a:pPr lvl="0">
              <a:lnSpc>
                <a:spcPct val="120000"/>
              </a:lnSpc>
            </a:pPr>
            <a:r>
              <a:rPr lang="en-US" dirty="0"/>
              <a:t>Take measurements to </a:t>
            </a:r>
            <a:r>
              <a:rPr lang="en-US" b="1" i="1" u="sng" dirty="0">
                <a:solidFill>
                  <a:srgbClr val="FFFF00"/>
                </a:solidFill>
              </a:rPr>
              <a:t>calculate</a:t>
            </a:r>
            <a:r>
              <a:rPr lang="en-US" dirty="0"/>
              <a:t> the time until the marble hits the floor. </a:t>
            </a:r>
          </a:p>
          <a:p>
            <a:pPr lvl="0">
              <a:lnSpc>
                <a:spcPct val="120000"/>
              </a:lnSpc>
            </a:pPr>
            <a:r>
              <a:rPr lang="en-US" dirty="0"/>
              <a:t>Using the average speed and time of free fall, </a:t>
            </a:r>
            <a:r>
              <a:rPr lang="en-US" b="1" i="1" u="sng" dirty="0">
                <a:solidFill>
                  <a:srgbClr val="FFFF00"/>
                </a:solidFill>
              </a:rPr>
              <a:t>calculate</a:t>
            </a:r>
            <a:r>
              <a:rPr lang="en-US" dirty="0"/>
              <a:t> the landing spot for your marble from directly below the edge of your desk. </a:t>
            </a:r>
          </a:p>
        </p:txBody>
      </p:sp>
      <p:sp>
        <p:nvSpPr>
          <p:cNvPr id="4" name="Content Placeholder 3"/>
          <p:cNvSpPr>
            <a:spLocks noGrp="1"/>
          </p:cNvSpPr>
          <p:nvPr>
            <p:ph sz="half" idx="2"/>
          </p:nvPr>
        </p:nvSpPr>
        <p:spPr/>
        <p:txBody>
          <a:bodyPr>
            <a:normAutofit fontScale="62500" lnSpcReduction="20000"/>
          </a:bodyPr>
          <a:lstStyle/>
          <a:p>
            <a:pPr lvl="0">
              <a:lnSpc>
                <a:spcPct val="120000"/>
              </a:lnSpc>
            </a:pPr>
            <a:r>
              <a:rPr lang="en-US" dirty="0"/>
              <a:t>Place the target at the calculated location.</a:t>
            </a:r>
          </a:p>
          <a:p>
            <a:pPr lvl="0">
              <a:lnSpc>
                <a:spcPct val="120000"/>
              </a:lnSpc>
            </a:pPr>
            <a:r>
              <a:rPr lang="en-US" dirty="0"/>
              <a:t>Call over the teacher.</a:t>
            </a:r>
          </a:p>
          <a:p>
            <a:pPr lvl="0">
              <a:lnSpc>
                <a:spcPct val="120000"/>
              </a:lnSpc>
            </a:pPr>
            <a:r>
              <a:rPr lang="en-US" dirty="0"/>
              <a:t>When the teacher is watching, roll the marble down the ramp and see where it lands. The target gives your grade.</a:t>
            </a:r>
            <a:br>
              <a:rPr lang="en-US" dirty="0"/>
            </a:br>
            <a:r>
              <a:rPr lang="en-US" dirty="0"/>
              <a:t>Grade = __________________________</a:t>
            </a:r>
          </a:p>
          <a:p>
            <a:pPr>
              <a:lnSpc>
                <a:spcPct val="120000"/>
              </a:lnSpc>
            </a:pP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32222" r="23333" b="26297"/>
          <a:stretch/>
        </p:blipFill>
        <p:spPr>
          <a:xfrm>
            <a:off x="4503893" y="2880717"/>
            <a:ext cx="4640107" cy="1882942"/>
          </a:xfrm>
          <a:prstGeom prst="rect">
            <a:avLst/>
          </a:prstGeom>
        </p:spPr>
      </p:pic>
    </p:spTree>
    <p:extLst>
      <p:ext uri="{BB962C8B-B14F-4D97-AF65-F5344CB8AC3E}">
        <p14:creationId xmlns:p14="http://schemas.microsoft.com/office/powerpoint/2010/main" val="21626388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28460</TotalTime>
  <Words>5904</Words>
  <Application>Microsoft Office PowerPoint</Application>
  <PresentationFormat>On-screen Show (16:9)</PresentationFormat>
  <Paragraphs>816</Paragraphs>
  <Slides>91</Slides>
  <Notes>83</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91</vt:i4>
      </vt:variant>
    </vt:vector>
  </HeadingPairs>
  <TitlesOfParts>
    <vt:vector size="99" baseType="lpstr">
      <vt:lpstr>Arial</vt:lpstr>
      <vt:lpstr>Calibri</vt:lpstr>
      <vt:lpstr>Cambria</vt:lpstr>
      <vt:lpstr>Cambria Math</vt:lpstr>
      <vt:lpstr>Comic Sans MS</vt:lpstr>
      <vt:lpstr>Times New Roman</vt:lpstr>
      <vt:lpstr>Wingdings</vt:lpstr>
      <vt:lpstr>Office Theme</vt:lpstr>
      <vt:lpstr>Introduction and Kinematics</vt:lpstr>
      <vt:lpstr>Credits</vt:lpstr>
      <vt:lpstr>01-01 Introduction, Units, and Uncertainty</vt:lpstr>
      <vt:lpstr>01-01 Introduction, Units, and Uncertainty</vt:lpstr>
      <vt:lpstr>01-01 Introduction, Units, and Uncertainty</vt:lpstr>
      <vt:lpstr>01-01 Introduction, Units, and Uncertainty</vt:lpstr>
      <vt:lpstr>01-01 Introduction, Units, and Uncertainty</vt:lpstr>
      <vt:lpstr>01-01 Introduction, Units, and Uncertainty</vt:lpstr>
      <vt:lpstr>01-01 Introduction, Units, and Uncertainty</vt:lpstr>
      <vt:lpstr>01-01 Introduction, Units, and Uncertainty</vt:lpstr>
      <vt:lpstr>01-01 Introduction, Units, and Uncertainty</vt:lpstr>
      <vt:lpstr>01-01 Introduction, Units, and Uncertainty</vt:lpstr>
      <vt:lpstr>01-01 Introduction, Units, and Uncertainty</vt:lpstr>
      <vt:lpstr>01-01 Introduction, Units, and Uncertainty</vt:lpstr>
      <vt:lpstr>01-01 Introduction, Units, and Uncertainty</vt:lpstr>
      <vt:lpstr>01-01 Introduction, Units, and Uncertainty</vt:lpstr>
      <vt:lpstr>01-01 Introduction, Units, and Uncertainty</vt:lpstr>
      <vt:lpstr>01-01 Introduction, Units, and Uncertainty</vt:lpstr>
      <vt:lpstr>01-01 Homework</vt:lpstr>
      <vt:lpstr>01-02 Displacement and Vectors</vt:lpstr>
      <vt:lpstr>01-02 Displacement and Vectors</vt:lpstr>
      <vt:lpstr>01-02 Displacement and Vectors</vt:lpstr>
      <vt:lpstr>01-02 Displacement and Vectors</vt:lpstr>
      <vt:lpstr>01-02 Displacement and Vectors</vt:lpstr>
      <vt:lpstr>01-02 Displacement and Vectors</vt:lpstr>
      <vt:lpstr>01-02 Displacement and Vectors</vt:lpstr>
      <vt:lpstr>01-02 Homework</vt:lpstr>
      <vt:lpstr>01-03 Velocity and Graphs</vt:lpstr>
      <vt:lpstr>01-03 Velocity and Graphs</vt:lpstr>
      <vt:lpstr>01-03 Velocity and Graphs</vt:lpstr>
      <vt:lpstr>01-03 Velocity and Graphs</vt:lpstr>
      <vt:lpstr>01-03 Velocity and Graphs</vt:lpstr>
      <vt:lpstr>01-03 Velocity and Graphs</vt:lpstr>
      <vt:lpstr>01-03 Velocity and Graphs</vt:lpstr>
      <vt:lpstr>01-03 Velocity and Graphs</vt:lpstr>
      <vt:lpstr>01-03 Homework</vt:lpstr>
      <vt:lpstr>01-04 Acceleration and Graphs </vt:lpstr>
      <vt:lpstr>01-04 Acceleration and Graphs </vt:lpstr>
      <vt:lpstr>01-04 Acceleration and Graphs</vt:lpstr>
      <vt:lpstr>01-04 Acceleration and Graphs</vt:lpstr>
      <vt:lpstr>01-04 Acceleration and Graphs</vt:lpstr>
      <vt:lpstr>01-04 Homework</vt:lpstr>
      <vt:lpstr>01-05 Equations for One-Dimensional Motion with Constant Acceleration</vt:lpstr>
      <vt:lpstr>01-05 Equations for One-Dimensional Motion with Constant Acceleration</vt:lpstr>
      <vt:lpstr>01-05 Equations for One-Dimensional Motion with Constant Acceleration</vt:lpstr>
      <vt:lpstr>01-05 Equations for One-Dimensional Motion with Constant Acceleration</vt:lpstr>
      <vt:lpstr>01-05 Equations for One-Dimensional Motion with Constant Acceleration</vt:lpstr>
      <vt:lpstr>01-05 Equations for One-Dimensional Motion with Constant Acceleration</vt:lpstr>
      <vt:lpstr>01-05 Equations for One-Dimensional Motion with Constant Acceleration</vt:lpstr>
      <vt:lpstr>01-05 Equations for One-Dimensional Motion with Constant Acceleration</vt:lpstr>
      <vt:lpstr>01-05 Equations for One-Dimensional Motion with Constant Acceleration</vt:lpstr>
      <vt:lpstr>01-05 Equations for One-Dimensional Motion with Constant Acceleration</vt:lpstr>
      <vt:lpstr>01-05 Equations for One-Dimensional Motion with Constant Acceleration</vt:lpstr>
      <vt:lpstr>01-05 Equations for One-Dimensional Motion with Constant Acceleration</vt:lpstr>
      <vt:lpstr>01-05 homework</vt:lpstr>
      <vt:lpstr>01-06 Falling Objects</vt:lpstr>
      <vt:lpstr>01-06 Falling Objects</vt:lpstr>
      <vt:lpstr>01-06 Falling Objects</vt:lpstr>
      <vt:lpstr>01-06 Falling Objects</vt:lpstr>
      <vt:lpstr>01-06 Falling Objects</vt:lpstr>
      <vt:lpstr>01-06 Falling Objects</vt:lpstr>
      <vt:lpstr>01-06 Falling Objects</vt:lpstr>
      <vt:lpstr>01-06 Falling Objects</vt:lpstr>
      <vt:lpstr>01-06 Falling Objects</vt:lpstr>
      <vt:lpstr>01-06 Homework</vt:lpstr>
      <vt:lpstr>01-07 Two-Dimensional Vectors</vt:lpstr>
      <vt:lpstr>01-07 Two-Dimensional Vectors</vt:lpstr>
      <vt:lpstr>01-07 Two-Dimensional Vectors</vt:lpstr>
      <vt:lpstr>01-07 Two-Dimensional Vectors</vt:lpstr>
      <vt:lpstr>01-07 Two-Dimensional Vectors</vt:lpstr>
      <vt:lpstr>01-07 Two-Dimensional Vectors</vt:lpstr>
      <vt:lpstr>01-07 Two-Dimensional Vectors</vt:lpstr>
      <vt:lpstr>01-07 Two-Dimensional Vectors</vt:lpstr>
      <vt:lpstr>01-07 Two-Dimensional Vectors</vt:lpstr>
      <vt:lpstr>01-07 Two-Dimensional Vectors</vt:lpstr>
      <vt:lpstr>01-07 Homework</vt:lpstr>
      <vt:lpstr>01-08 Projectile Motion</vt:lpstr>
      <vt:lpstr>01-08 Projectile Motion</vt:lpstr>
      <vt:lpstr>01-08 Projectile Motion</vt:lpstr>
      <vt:lpstr>01-08 Projectile Motion</vt:lpstr>
      <vt:lpstr>01-08 Projectile Motion</vt:lpstr>
      <vt:lpstr>01-08 Projectile Motion</vt:lpstr>
      <vt:lpstr>01-08 Projectile Motion</vt:lpstr>
      <vt:lpstr>01-08 Projectile Motion</vt:lpstr>
      <vt:lpstr>01-08 Projectile Motion</vt:lpstr>
      <vt:lpstr>01-08 Projectile Motion</vt:lpstr>
      <vt:lpstr>01-08 Projectile Motion</vt:lpstr>
      <vt:lpstr>01-08 Projectile Motion</vt:lpstr>
      <vt:lpstr>01-08 Projectile Motion</vt:lpstr>
      <vt:lpstr>01-08 Homework</vt:lpstr>
      <vt:lpstr>01-08b Projectile Motion Lab</vt:lpstr>
    </vt:vector>
  </TitlesOfParts>
  <Company>Andrews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and Kinematics</dc:title>
  <dc:creator>Richard Wright</dc:creator>
  <cp:lastModifiedBy>Richard Wright</cp:lastModifiedBy>
  <cp:revision>185</cp:revision>
  <cp:lastPrinted>2018-06-08T16:28:37Z</cp:lastPrinted>
  <dcterms:created xsi:type="dcterms:W3CDTF">2013-02-25T15:02:35Z</dcterms:created>
  <dcterms:modified xsi:type="dcterms:W3CDTF">2021-08-18T13:19:51Z</dcterms:modified>
</cp:coreProperties>
</file>